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autoCompressPictures="0">
  <p:sldMasterIdLst>
    <p:sldMasterId id="2147483648" r:id="rId1"/>
  </p:sldMasterIdLst>
  <p:notesMasterIdLst>
    <p:notesMasterId r:id="rId68"/>
  </p:notesMasterIdLst>
  <p:sldIdLst>
    <p:sldId id="256" r:id="rId2"/>
    <p:sldId id="286" r:id="rId3"/>
    <p:sldId id="287" r:id="rId4"/>
    <p:sldId id="288" r:id="rId5"/>
    <p:sldId id="289" r:id="rId6"/>
    <p:sldId id="290" r:id="rId7"/>
    <p:sldId id="291" r:id="rId8"/>
    <p:sldId id="292" r:id="rId9"/>
    <p:sldId id="293" r:id="rId10"/>
    <p:sldId id="294" r:id="rId11"/>
    <p:sldId id="295" r:id="rId12"/>
    <p:sldId id="296" r:id="rId13"/>
    <p:sldId id="297" r:id="rId14"/>
    <p:sldId id="298" r:id="rId15"/>
    <p:sldId id="328" r:id="rId16"/>
    <p:sldId id="329" r:id="rId17"/>
    <p:sldId id="331" r:id="rId18"/>
    <p:sldId id="332" r:id="rId19"/>
    <p:sldId id="330" r:id="rId20"/>
    <p:sldId id="299" r:id="rId21"/>
    <p:sldId id="333" r:id="rId22"/>
    <p:sldId id="300" r:id="rId23"/>
    <p:sldId id="301" r:id="rId24"/>
    <p:sldId id="302" r:id="rId25"/>
    <p:sldId id="308" r:id="rId26"/>
    <p:sldId id="334" r:id="rId27"/>
    <p:sldId id="314" r:id="rId28"/>
    <p:sldId id="359" r:id="rId29"/>
    <p:sldId id="317" r:id="rId30"/>
    <p:sldId id="360" r:id="rId31"/>
    <p:sldId id="335" r:id="rId32"/>
    <p:sldId id="345" r:id="rId33"/>
    <p:sldId id="346" r:id="rId34"/>
    <p:sldId id="361" r:id="rId35"/>
    <p:sldId id="337" r:id="rId36"/>
    <p:sldId id="362" r:id="rId37"/>
    <p:sldId id="354" r:id="rId38"/>
    <p:sldId id="365" r:id="rId39"/>
    <p:sldId id="363" r:id="rId40"/>
    <p:sldId id="366" r:id="rId41"/>
    <p:sldId id="364" r:id="rId42"/>
    <p:sldId id="367" r:id="rId43"/>
    <p:sldId id="355" r:id="rId44"/>
    <p:sldId id="356" r:id="rId45"/>
    <p:sldId id="357" r:id="rId46"/>
    <p:sldId id="358" r:id="rId47"/>
    <p:sldId id="369" r:id="rId48"/>
    <p:sldId id="320" r:id="rId49"/>
    <p:sldId id="323" r:id="rId50"/>
    <p:sldId id="347" r:id="rId51"/>
    <p:sldId id="348" r:id="rId52"/>
    <p:sldId id="349" r:id="rId53"/>
    <p:sldId id="372" r:id="rId54"/>
    <p:sldId id="373" r:id="rId55"/>
    <p:sldId id="374" r:id="rId56"/>
    <p:sldId id="375" r:id="rId57"/>
    <p:sldId id="376" r:id="rId58"/>
    <p:sldId id="371" r:id="rId59"/>
    <p:sldId id="377" r:id="rId60"/>
    <p:sldId id="378" r:id="rId61"/>
    <p:sldId id="379" r:id="rId62"/>
    <p:sldId id="380" r:id="rId63"/>
    <p:sldId id="370" r:id="rId64"/>
    <p:sldId id="381" r:id="rId65"/>
    <p:sldId id="382" r:id="rId66"/>
    <p:sldId id="283" r:id="rId67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69"/>
      <p:bold r:id="rId70"/>
      <p:italic r:id="rId71"/>
      <p:boldItalic r:id="rId72"/>
    </p:embeddedFont>
    <p:embeddedFont>
      <p:font typeface="Comenia Sans" panose="02000503080000020004" pitchFamily="50" charset="-18"/>
      <p:regular r:id="rId73"/>
      <p:bold r:id="rId74"/>
      <p:italic r:id="rId75"/>
      <p:boldItalic r:id="rId76"/>
    </p:embeddedFont>
  </p:embeddedFontLst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řední styl 2 – zvýraznění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Styl Středně sytá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33" autoAdjust="0"/>
    <p:restoredTop sz="90844" autoAdjust="0"/>
  </p:normalViewPr>
  <p:slideViewPr>
    <p:cSldViewPr snapToGrid="0">
      <p:cViewPr varScale="1">
        <p:scale>
          <a:sx n="90" d="100"/>
          <a:sy n="90" d="100"/>
        </p:scale>
        <p:origin x="1688" y="6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-1122"/>
    </p:cViewPr>
  </p:sorterViewPr>
  <p:notesViewPr>
    <p:cSldViewPr snapToGrid="0">
      <p:cViewPr varScale="1">
        <p:scale>
          <a:sx n="101" d="100"/>
          <a:sy n="101" d="100"/>
        </p:scale>
        <p:origin x="3552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font" Target="fonts/font6.fntdata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font" Target="fonts/font1.fntdata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4.fntdata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2.fntdata"/><Relationship Id="rId75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5.fntdata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8.fntdata"/><Relationship Id="rId7" Type="http://schemas.openxmlformats.org/officeDocument/2006/relationships/slide" Target="slides/slide6.xml"/><Relationship Id="rId71" Type="http://schemas.openxmlformats.org/officeDocument/2006/relationships/font" Target="fonts/font3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Zástupný symbol pro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4222CF-2854-4FA2-A8EA-AB94D3EA10CC}" type="datetimeFigureOut">
              <a:rPr lang="cs-CZ" smtClean="0"/>
              <a:pPr/>
              <a:t>13.03.2023</a:t>
            </a:fld>
            <a:endParaRPr lang="cs-CZ"/>
          </a:p>
        </p:txBody>
      </p:sp>
      <p:sp>
        <p:nvSpPr>
          <p:cNvPr id="4" name="Zástupný symbol pro obrázek snímku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Zástupný symbol pro poznámky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Klepnutím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9C79DF-D561-4432-B176-15220EF080C1}" type="slidenum">
              <a:rPr lang="cs-CZ" smtClean="0"/>
              <a:pPr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483964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9C79DF-D561-4432-B176-15220EF080C1}" type="slidenum">
              <a:rPr lang="cs-CZ" smtClean="0"/>
              <a:pPr/>
              <a:t>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6537292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15C5CCE-CD41-45BF-9D0D-BA329CD1BF44}" type="slidenum">
              <a:rPr lang="cs-CZ"/>
              <a:pPr/>
              <a:t>10</a:t>
            </a:fld>
            <a:endParaRPr lang="cs-CZ"/>
          </a:p>
        </p:txBody>
      </p:sp>
      <p:sp>
        <p:nvSpPr>
          <p:cNvPr id="23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0984002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5AB1EB3-99DA-415B-A0A2-CCD6006D1CA0}" type="slidenum">
              <a:rPr lang="cs-CZ"/>
              <a:pPr/>
              <a:t>11</a:t>
            </a:fld>
            <a:endParaRPr lang="cs-CZ"/>
          </a:p>
        </p:txBody>
      </p:sp>
      <p:sp>
        <p:nvSpPr>
          <p:cNvPr id="256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011211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0F8F3BF-8B92-4260-9FDD-F878A785EA80}" type="slidenum">
              <a:rPr lang="cs-CZ"/>
              <a:pPr/>
              <a:t>12</a:t>
            </a:fld>
            <a:endParaRPr lang="cs-CZ"/>
          </a:p>
        </p:txBody>
      </p:sp>
      <p:sp>
        <p:nvSpPr>
          <p:cNvPr id="296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cs-CZ"/>
              <a:t>Prví je Dvoujádrový INTEL druhá AMD</a:t>
            </a:r>
          </a:p>
        </p:txBody>
      </p:sp>
    </p:spTree>
    <p:extLst>
      <p:ext uri="{BB962C8B-B14F-4D97-AF65-F5344CB8AC3E}">
        <p14:creationId xmlns:p14="http://schemas.microsoft.com/office/powerpoint/2010/main" val="17627559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DAD23DA-570F-4433-BFC6-E5DE247FD48B}" type="slidenum">
              <a:rPr lang="cs-CZ"/>
              <a:pPr/>
              <a:t>13</a:t>
            </a:fld>
            <a:endParaRPr lang="cs-CZ"/>
          </a:p>
        </p:txBody>
      </p:sp>
      <p:sp>
        <p:nvSpPr>
          <p:cNvPr id="31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1436272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2016986-973B-4BCA-B6BE-1B761220B9A2}" type="slidenum">
              <a:rPr lang="cs-CZ"/>
              <a:pPr/>
              <a:t>14</a:t>
            </a:fld>
            <a:endParaRPr lang="cs-CZ"/>
          </a:p>
        </p:txBody>
      </p:sp>
      <p:sp>
        <p:nvSpPr>
          <p:cNvPr id="33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8411915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C92237F-FB5E-4495-8124-A50252085440}" type="slidenum">
              <a:rPr lang="cs-CZ"/>
              <a:pPr/>
              <a:t>20</a:t>
            </a:fld>
            <a:endParaRPr lang="cs-CZ"/>
          </a:p>
        </p:txBody>
      </p:sp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8040976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C92237F-FB5E-4495-8124-A50252085440}" type="slidenum">
              <a:rPr lang="cs-CZ"/>
              <a:pPr/>
              <a:t>21</a:t>
            </a:fld>
            <a:endParaRPr lang="cs-CZ"/>
          </a:p>
        </p:txBody>
      </p:sp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921283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F859AC8-5820-444A-B364-C6F0C19444A0}" type="slidenum">
              <a:rPr lang="cs-CZ"/>
              <a:pPr/>
              <a:t>22</a:t>
            </a:fld>
            <a:endParaRPr lang="cs-CZ"/>
          </a:p>
        </p:txBody>
      </p:sp>
      <p:sp>
        <p:nvSpPr>
          <p:cNvPr id="378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378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9628373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2DE5C4D-C9F0-44FD-B1B4-E550557CE26D}" type="slidenum">
              <a:rPr lang="cs-CZ"/>
              <a:pPr/>
              <a:t>23</a:t>
            </a:fld>
            <a:endParaRPr lang="cs-CZ"/>
          </a:p>
        </p:txBody>
      </p:sp>
      <p:sp>
        <p:nvSpPr>
          <p:cNvPr id="399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399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75109037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BB37854-5459-4A6B-94D0-CDE004C65B66}" type="slidenum">
              <a:rPr lang="cs-CZ"/>
              <a:pPr/>
              <a:t>24</a:t>
            </a:fld>
            <a:endParaRPr lang="cs-CZ"/>
          </a:p>
        </p:txBody>
      </p:sp>
      <p:sp>
        <p:nvSpPr>
          <p:cNvPr id="419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268434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92A4CA1-2886-4834-9D11-8FEA26717F81}" type="slidenum">
              <a:rPr lang="cs-CZ"/>
              <a:pPr/>
              <a:t>2</a:t>
            </a:fld>
            <a:endParaRPr lang="cs-CZ"/>
          </a:p>
        </p:txBody>
      </p:sp>
      <p:sp>
        <p:nvSpPr>
          <p:cNvPr id="6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70537012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52F1B7F-1FD5-4651-9F05-95C3BACC27C3}" type="slidenum">
              <a:rPr lang="cs-CZ"/>
              <a:pPr/>
              <a:t>25</a:t>
            </a:fld>
            <a:endParaRPr lang="cs-CZ"/>
          </a:p>
        </p:txBody>
      </p:sp>
      <p:sp>
        <p:nvSpPr>
          <p:cNvPr id="583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583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86713537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52F1B7F-1FD5-4651-9F05-95C3BACC27C3}" type="slidenum">
              <a:rPr lang="cs-CZ"/>
              <a:pPr/>
              <a:t>26</a:t>
            </a:fld>
            <a:endParaRPr lang="cs-CZ"/>
          </a:p>
        </p:txBody>
      </p:sp>
      <p:sp>
        <p:nvSpPr>
          <p:cNvPr id="583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583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98824854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B73C18A-7A99-45A3-B67F-34CFF067F3FE}" type="slidenum">
              <a:rPr lang="cs-CZ"/>
              <a:pPr/>
              <a:t>27</a:t>
            </a:fld>
            <a:endParaRPr lang="cs-CZ"/>
          </a:p>
        </p:txBody>
      </p:sp>
      <p:sp>
        <p:nvSpPr>
          <p:cNvPr id="931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931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51854489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173FA02-6E32-4D72-8449-A97424094346}" type="slidenum">
              <a:rPr lang="cs-CZ"/>
              <a:pPr/>
              <a:t>29</a:t>
            </a:fld>
            <a:endParaRPr lang="cs-CZ"/>
          </a:p>
        </p:txBody>
      </p:sp>
      <p:sp>
        <p:nvSpPr>
          <p:cNvPr id="952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952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52839565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173FA02-6E32-4D72-8449-A97424094346}" type="slidenum">
              <a:rPr lang="cs-CZ"/>
              <a:pPr/>
              <a:t>31</a:t>
            </a:fld>
            <a:endParaRPr lang="cs-CZ"/>
          </a:p>
        </p:txBody>
      </p:sp>
      <p:sp>
        <p:nvSpPr>
          <p:cNvPr id="952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952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27412202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173FA02-6E32-4D72-8449-A97424094346}" type="slidenum">
              <a:rPr lang="cs-CZ"/>
              <a:pPr/>
              <a:t>32</a:t>
            </a:fld>
            <a:endParaRPr lang="cs-CZ"/>
          </a:p>
        </p:txBody>
      </p:sp>
      <p:sp>
        <p:nvSpPr>
          <p:cNvPr id="952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952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653174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173FA02-6E32-4D72-8449-A97424094346}" type="slidenum">
              <a:rPr lang="cs-CZ"/>
              <a:pPr/>
              <a:t>33</a:t>
            </a:fld>
            <a:endParaRPr lang="cs-CZ"/>
          </a:p>
        </p:txBody>
      </p:sp>
      <p:sp>
        <p:nvSpPr>
          <p:cNvPr id="952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952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23232051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173FA02-6E32-4D72-8449-A97424094346}" type="slidenum">
              <a:rPr lang="cs-CZ"/>
              <a:pPr/>
              <a:t>35</a:t>
            </a:fld>
            <a:endParaRPr lang="cs-CZ"/>
          </a:p>
        </p:txBody>
      </p:sp>
      <p:sp>
        <p:nvSpPr>
          <p:cNvPr id="952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952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50141188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173FA02-6E32-4D72-8449-A97424094346}" type="slidenum">
              <a:rPr lang="cs-CZ"/>
              <a:pPr/>
              <a:t>37</a:t>
            </a:fld>
            <a:endParaRPr lang="cs-CZ"/>
          </a:p>
        </p:txBody>
      </p:sp>
      <p:sp>
        <p:nvSpPr>
          <p:cNvPr id="952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952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18414378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173FA02-6E32-4D72-8449-A97424094346}" type="slidenum">
              <a:rPr lang="cs-CZ"/>
              <a:pPr/>
              <a:t>39</a:t>
            </a:fld>
            <a:endParaRPr lang="cs-CZ"/>
          </a:p>
        </p:txBody>
      </p:sp>
      <p:sp>
        <p:nvSpPr>
          <p:cNvPr id="952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952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4391819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58C8CAC-2CB6-4F3B-B202-C56D52C149FE}" type="slidenum">
              <a:rPr lang="cs-CZ"/>
              <a:pPr/>
              <a:t>3</a:t>
            </a:fld>
            <a:endParaRPr lang="cs-CZ"/>
          </a:p>
        </p:txBody>
      </p:sp>
      <p:sp>
        <p:nvSpPr>
          <p:cNvPr id="92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6897040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173FA02-6E32-4D72-8449-A97424094346}" type="slidenum">
              <a:rPr lang="cs-CZ"/>
              <a:pPr/>
              <a:t>41</a:t>
            </a:fld>
            <a:endParaRPr lang="cs-CZ"/>
          </a:p>
        </p:txBody>
      </p:sp>
      <p:sp>
        <p:nvSpPr>
          <p:cNvPr id="952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952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85777003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173FA02-6E32-4D72-8449-A97424094346}" type="slidenum">
              <a:rPr lang="cs-CZ"/>
              <a:pPr/>
              <a:t>43</a:t>
            </a:fld>
            <a:endParaRPr lang="cs-CZ"/>
          </a:p>
        </p:txBody>
      </p:sp>
      <p:sp>
        <p:nvSpPr>
          <p:cNvPr id="952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952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02462726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F1BBE3F-CB44-47C6-9F40-6373A96198FC}" type="slidenum">
              <a:rPr lang="cs-CZ"/>
              <a:pPr/>
              <a:t>47</a:t>
            </a:fld>
            <a:endParaRPr lang="cs-CZ"/>
          </a:p>
        </p:txBody>
      </p:sp>
      <p:sp>
        <p:nvSpPr>
          <p:cNvPr id="747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747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9893383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F1BBE3F-CB44-47C6-9F40-6373A96198FC}" type="slidenum">
              <a:rPr lang="cs-CZ"/>
              <a:pPr/>
              <a:t>48</a:t>
            </a:fld>
            <a:endParaRPr lang="cs-CZ"/>
          </a:p>
        </p:txBody>
      </p:sp>
      <p:sp>
        <p:nvSpPr>
          <p:cNvPr id="747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747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06779394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27F4979-C831-486B-B7AF-6622B6A131E0}" type="slidenum">
              <a:rPr lang="cs-CZ"/>
              <a:pPr/>
              <a:t>49</a:t>
            </a:fld>
            <a:endParaRPr lang="cs-CZ"/>
          </a:p>
        </p:txBody>
      </p:sp>
      <p:sp>
        <p:nvSpPr>
          <p:cNvPr id="808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808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85039482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27F4979-C831-486B-B7AF-6622B6A131E0}" type="slidenum">
              <a:rPr lang="cs-CZ"/>
              <a:pPr/>
              <a:t>50</a:t>
            </a:fld>
            <a:endParaRPr lang="cs-CZ"/>
          </a:p>
        </p:txBody>
      </p:sp>
      <p:sp>
        <p:nvSpPr>
          <p:cNvPr id="808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808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96495162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27F4979-C831-486B-B7AF-6622B6A131E0}" type="slidenum">
              <a:rPr lang="cs-CZ"/>
              <a:pPr/>
              <a:t>51</a:t>
            </a:fld>
            <a:endParaRPr lang="cs-CZ"/>
          </a:p>
        </p:txBody>
      </p:sp>
      <p:sp>
        <p:nvSpPr>
          <p:cNvPr id="808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808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4441800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27F4979-C831-486B-B7AF-6622B6A131E0}" type="slidenum">
              <a:rPr lang="cs-CZ"/>
              <a:pPr/>
              <a:t>52</a:t>
            </a:fld>
            <a:endParaRPr lang="cs-CZ"/>
          </a:p>
        </p:txBody>
      </p:sp>
      <p:sp>
        <p:nvSpPr>
          <p:cNvPr id="808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808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61505182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27F4979-C831-486B-B7AF-6622B6A131E0}" type="slidenum">
              <a:rPr lang="cs-CZ"/>
              <a:pPr/>
              <a:t>53</a:t>
            </a:fld>
            <a:endParaRPr lang="cs-CZ"/>
          </a:p>
        </p:txBody>
      </p:sp>
      <p:sp>
        <p:nvSpPr>
          <p:cNvPr id="808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808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01595626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27F4979-C831-486B-B7AF-6622B6A131E0}" type="slidenum">
              <a:rPr lang="cs-CZ"/>
              <a:pPr/>
              <a:t>54</a:t>
            </a:fld>
            <a:endParaRPr lang="cs-CZ"/>
          </a:p>
        </p:txBody>
      </p:sp>
      <p:sp>
        <p:nvSpPr>
          <p:cNvPr id="808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808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3504606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3039810-C8C5-4C4A-8A31-B2002AABB3C4}" type="slidenum">
              <a:rPr lang="cs-CZ"/>
              <a:pPr/>
              <a:t>4</a:t>
            </a:fld>
            <a:endParaRPr lang="cs-CZ"/>
          </a:p>
        </p:txBody>
      </p:sp>
      <p:sp>
        <p:nvSpPr>
          <p:cNvPr id="112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07815382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27F4979-C831-486B-B7AF-6622B6A131E0}" type="slidenum">
              <a:rPr lang="cs-CZ"/>
              <a:pPr/>
              <a:t>55</a:t>
            </a:fld>
            <a:endParaRPr lang="cs-CZ"/>
          </a:p>
        </p:txBody>
      </p:sp>
      <p:sp>
        <p:nvSpPr>
          <p:cNvPr id="808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808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PHY = </a:t>
            </a:r>
            <a:r>
              <a:rPr lang="cs-CZ" dirty="0" err="1"/>
              <a:t>Physical</a:t>
            </a:r>
            <a:r>
              <a:rPr lang="cs-CZ" dirty="0"/>
              <a:t> </a:t>
            </a:r>
            <a:r>
              <a:rPr lang="cs-CZ" dirty="0" err="1"/>
              <a:t>Layer</a:t>
            </a:r>
            <a:r>
              <a:rPr lang="cs-CZ"/>
              <a:t> Interface</a:t>
            </a:r>
          </a:p>
        </p:txBody>
      </p:sp>
    </p:spTree>
    <p:extLst>
      <p:ext uri="{BB962C8B-B14F-4D97-AF65-F5344CB8AC3E}">
        <p14:creationId xmlns:p14="http://schemas.microsoft.com/office/powerpoint/2010/main" val="328281263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27F4979-C831-486B-B7AF-6622B6A131E0}" type="slidenum">
              <a:rPr lang="cs-CZ"/>
              <a:pPr/>
              <a:t>56</a:t>
            </a:fld>
            <a:endParaRPr lang="cs-CZ"/>
          </a:p>
        </p:txBody>
      </p:sp>
      <p:sp>
        <p:nvSpPr>
          <p:cNvPr id="808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808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0524771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27F4979-C831-486B-B7AF-6622B6A131E0}" type="slidenum">
              <a:rPr lang="cs-CZ"/>
              <a:pPr/>
              <a:t>57</a:t>
            </a:fld>
            <a:endParaRPr lang="cs-CZ"/>
          </a:p>
        </p:txBody>
      </p:sp>
      <p:sp>
        <p:nvSpPr>
          <p:cNvPr id="808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808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4925257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736C96D-EACE-4471-B16C-5381BA38B433}" type="slidenum">
              <a:rPr lang="cs-CZ"/>
              <a:pPr/>
              <a:t>5</a:t>
            </a:fld>
            <a:endParaRPr lang="cs-CZ"/>
          </a:p>
        </p:txBody>
      </p:sp>
      <p:sp>
        <p:nvSpPr>
          <p:cNvPr id="13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2382046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2BD1EA1-ECD2-490A-9AA6-FFC0D022F6DA}" type="slidenum">
              <a:rPr lang="cs-CZ"/>
              <a:pPr/>
              <a:t>6</a:t>
            </a:fld>
            <a:endParaRPr lang="cs-CZ"/>
          </a:p>
        </p:txBody>
      </p:sp>
      <p:sp>
        <p:nvSpPr>
          <p:cNvPr id="153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1969384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2C7230E-337C-47CE-97D3-9C509F199F09}" type="slidenum">
              <a:rPr lang="cs-CZ"/>
              <a:pPr/>
              <a:t>7</a:t>
            </a:fld>
            <a:endParaRPr lang="cs-CZ"/>
          </a:p>
        </p:txBody>
      </p:sp>
      <p:sp>
        <p:nvSpPr>
          <p:cNvPr id="17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862939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286F8A0-C2DB-4C2A-9961-AD4A77EDFFA3}" type="slidenum">
              <a:rPr lang="cs-CZ"/>
              <a:pPr/>
              <a:t>8</a:t>
            </a:fld>
            <a:endParaRPr lang="cs-CZ"/>
          </a:p>
        </p:txBody>
      </p:sp>
      <p:sp>
        <p:nvSpPr>
          <p:cNvPr id="19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Funkce je taková, že </a:t>
            </a:r>
            <a:r>
              <a:rPr lang="cs-CZ" dirty="0" err="1"/>
              <a:t>cache</a:t>
            </a:r>
            <a:r>
              <a:rPr lang="cs-CZ" dirty="0"/>
              <a:t> načte data ze sběrnice, která čekají až je bude mikroprocesor potřebovat a ten si z </a:t>
            </a:r>
            <a:r>
              <a:rPr lang="cs-CZ" dirty="0" err="1"/>
              <a:t>cache</a:t>
            </a:r>
            <a:r>
              <a:rPr lang="cs-CZ" dirty="0"/>
              <a:t> načte.</a:t>
            </a:r>
          </a:p>
        </p:txBody>
      </p:sp>
    </p:spTree>
    <p:extLst>
      <p:ext uri="{BB962C8B-B14F-4D97-AF65-F5344CB8AC3E}">
        <p14:creationId xmlns:p14="http://schemas.microsoft.com/office/powerpoint/2010/main" val="11854858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0649BF6-1579-40CE-9096-120876051989}" type="slidenum">
              <a:rPr lang="cs-CZ"/>
              <a:pPr/>
              <a:t>9</a:t>
            </a:fld>
            <a:endParaRPr lang="cs-CZ"/>
          </a:p>
        </p:txBody>
      </p:sp>
      <p:sp>
        <p:nvSpPr>
          <p:cNvPr id="21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7380262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Úvodní sníme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 userDrawn="1">
            <p:ph type="ctrTitle"/>
          </p:nvPr>
        </p:nvSpPr>
        <p:spPr>
          <a:xfrm>
            <a:off x="538163" y="2986088"/>
            <a:ext cx="5715000" cy="111760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 eaLnBrk="1" hangingPunct="1"/>
            <a:r>
              <a:rPr lang="cs-CZ" sz="4200" b="1">
                <a:latin typeface="Comenia Sans" charset="0"/>
              </a:rPr>
              <a:t>Klepnutím lze upravit styl předlohy nadpisů.</a:t>
            </a:r>
            <a:endParaRPr lang="en-US" sz="4200" b="1" dirty="0">
              <a:latin typeface="Comenia Sans" charset="0"/>
            </a:endParaRPr>
          </a:p>
        </p:txBody>
      </p:sp>
      <p:sp>
        <p:nvSpPr>
          <p:cNvPr id="10" name="Subtitle 2"/>
          <p:cNvSpPr>
            <a:spLocks noGrp="1"/>
          </p:cNvSpPr>
          <p:nvPr userDrawn="1">
            <p:ph type="subTitle" idx="1"/>
          </p:nvPr>
        </p:nvSpPr>
        <p:spPr>
          <a:xfrm>
            <a:off x="538163" y="4103688"/>
            <a:ext cx="5715000" cy="879475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>
            <a:lvl1pPr marL="0" indent="0" algn="r" defTabSz="457200" rtl="0" eaLnBrk="1" fontAlgn="auto" hangingPunct="1">
              <a:spcBef>
                <a:spcPts val="0"/>
              </a:spcBef>
              <a:spcAft>
                <a:spcPts val="0"/>
              </a:spcAft>
              <a:buFont typeface="Arial"/>
              <a:buNone/>
              <a:defRPr lang="en-US" sz="2500" kern="1200" dirty="0" err="1" smtClean="0">
                <a:solidFill>
                  <a:schemeClr val="tx1">
                    <a:tint val="75000"/>
                  </a:schemeClr>
                </a:solidFill>
                <a:latin typeface="Comenia Sans"/>
                <a:ea typeface="+mn-ea"/>
                <a:cs typeface="Comenia Sans"/>
              </a:defRPr>
            </a:lvl1pPr>
          </a:lstStyle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lang="cs-CZ" sz="2500">
                <a:latin typeface="Comenia Sans"/>
                <a:ea typeface="+mn-ea"/>
              </a:rPr>
              <a:t>Klepnutím lze upravit styl předlohy podnadpisů.</a:t>
            </a:r>
            <a:endParaRPr lang="en-US" sz="2500" dirty="0">
              <a:latin typeface="Comenia Sans"/>
              <a:ea typeface="+mn-ea"/>
              <a:cs typeface="Comenia Sans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 a obsah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Nadpis 10"/>
          <p:cNvSpPr>
            <a:spLocks noGrp="1"/>
          </p:cNvSpPr>
          <p:nvPr>
            <p:ph type="title" hasCustomPrompt="1"/>
          </p:nvPr>
        </p:nvSpPr>
        <p:spPr>
          <a:xfrm>
            <a:off x="4674185" y="478941"/>
            <a:ext cx="4065971" cy="550415"/>
          </a:xfrm>
          <a:prstGeom prst="rect">
            <a:avLst/>
          </a:prstGeom>
        </p:spPr>
        <p:txBody>
          <a:bodyPr/>
          <a:lstStyle>
            <a:lvl1pPr algn="r">
              <a:defRPr sz="2600">
                <a:solidFill>
                  <a:schemeClr val="bg1"/>
                </a:solidFill>
                <a:latin typeface="Comenia Sans" pitchFamily="50" charset="-18"/>
              </a:defRPr>
            </a:lvl1pPr>
          </a:lstStyle>
          <a:p>
            <a:r>
              <a:rPr lang="cs-CZ" dirty="0"/>
              <a:t>kapitola</a:t>
            </a:r>
          </a:p>
        </p:txBody>
      </p:sp>
      <p:sp>
        <p:nvSpPr>
          <p:cNvPr id="13" name="Zástupný symbol pro text 12"/>
          <p:cNvSpPr>
            <a:spLocks noGrp="1"/>
          </p:cNvSpPr>
          <p:nvPr>
            <p:ph type="body" sz="quarter" idx="10" hasCustomPrompt="1"/>
          </p:nvPr>
        </p:nvSpPr>
        <p:spPr>
          <a:xfrm>
            <a:off x="905069" y="1601999"/>
            <a:ext cx="7781731" cy="4752000"/>
          </a:xfrm>
        </p:spPr>
        <p:txBody>
          <a:bodyPr lIns="0" tIns="0" rIns="0" bIns="0">
            <a:normAutofit/>
          </a:bodyPr>
          <a:lstStyle>
            <a:lvl1pPr>
              <a:buNone/>
              <a:defRPr sz="4200" b="1">
                <a:solidFill>
                  <a:schemeClr val="tx1"/>
                </a:solidFill>
              </a:defRPr>
            </a:lvl1pPr>
            <a:lvl2pPr marL="285750" indent="-285750"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  <a:defRPr sz="26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354013" indent="288925">
              <a:defRPr sz="25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1069975" indent="-360363">
              <a:defRPr sz="25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marL="1073150" indent="485775">
              <a:defRPr sz="25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cs-CZ" dirty="0"/>
              <a:t>Nadpis</a:t>
            </a:r>
          </a:p>
          <a:p>
            <a:pPr lvl="1"/>
            <a:r>
              <a:rPr lang="cs-CZ" dirty="0"/>
              <a:t>Druhá úroveň</a:t>
            </a:r>
          </a:p>
          <a:p>
            <a:pPr lvl="2"/>
            <a:r>
              <a:rPr lang="cs-CZ" dirty="0"/>
              <a:t>Třetí úroveň</a:t>
            </a:r>
          </a:p>
          <a:p>
            <a:pPr lvl="3"/>
            <a:r>
              <a:rPr lang="cs-CZ" dirty="0"/>
              <a:t>Čtvrtá úroveň</a:t>
            </a:r>
          </a:p>
          <a:p>
            <a:pPr lvl="4"/>
            <a:r>
              <a:rPr lang="cs-CZ" dirty="0"/>
              <a:t>Pátá úroveň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ástupný symbol pro nadpis 6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/>
              <a:t>Klepnutím lze upravit styl předlohy nadpisů.</a:t>
            </a:r>
          </a:p>
        </p:txBody>
      </p:sp>
      <p:sp>
        <p:nvSpPr>
          <p:cNvPr id="8" name="Zástupný symbol pro text 7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Klepnutím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hdr="0" ftr="0" dt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Comenia Sans" pitchFamily="50" charset="-18"/>
          <a:ea typeface="ＭＳ Ｐゴシック" charset="-128"/>
          <a:cs typeface="Comenia Sans" pitchFamily="50" charset="-18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Comenia Sans" pitchFamily="50" charset="-18"/>
          <a:ea typeface="ＭＳ Ｐゴシック" charset="-128"/>
          <a:cs typeface="Comenia Sans" pitchFamily="50" charset="-18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Comenia Sans" pitchFamily="50" charset="-18"/>
          <a:ea typeface="ＭＳ Ｐゴシック" charset="-128"/>
          <a:cs typeface="+mn-cs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Comenia Sans" pitchFamily="50" charset="-18"/>
          <a:ea typeface="ＭＳ Ｐゴシック" charset="-128"/>
          <a:cs typeface="+mn-cs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Comenia Sans" pitchFamily="50" charset="-18"/>
          <a:ea typeface="ＭＳ Ｐゴシック" charset="-128"/>
          <a:cs typeface="+mn-cs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Comenia Sans" pitchFamily="50" charset="-18"/>
          <a:ea typeface="ＭＳ Ｐゴシック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lza.cz/article/g1123.htm" TargetMode="External"/><Relationship Id="rId2" Type="http://schemas.openxmlformats.org/officeDocument/2006/relationships/hyperlink" Target="https://www.alza.cz/nejlepsi-procesory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chip.cz/top10/procesory/" TargetMode="External"/><Relationship Id="rId4" Type="http://schemas.openxmlformats.org/officeDocument/2006/relationships/hyperlink" Target="https://www.arecenze.cz/procesory/" TargetMode="Externa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dpis 3"/>
          <p:cNvSpPr>
            <a:spLocks noGrp="1"/>
          </p:cNvSpPr>
          <p:nvPr>
            <p:ph type="ctrTitle"/>
          </p:nvPr>
        </p:nvSpPr>
        <p:spPr>
          <a:xfrm>
            <a:off x="237744" y="2986088"/>
            <a:ext cx="6391655" cy="1117600"/>
          </a:xfrm>
        </p:spPr>
        <p:txBody>
          <a:bodyPr rtlCol="0">
            <a:noAutofit/>
          </a:bodyPr>
          <a:lstStyle/>
          <a:p>
            <a:pPr algn="l" fontAlgn="auto">
              <a:spcAft>
                <a:spcPts val="0"/>
              </a:spcAft>
              <a:defRPr/>
            </a:pPr>
            <a:r>
              <a:rPr lang="cs-CZ" dirty="0"/>
              <a:t>Vlastnosti mikroprocesorů</a:t>
            </a:r>
            <a:endParaRPr lang="cs-CZ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0" name="Podnadpis 9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cs-CZ" dirty="0">
                <a:solidFill>
                  <a:schemeClr val="tx1">
                    <a:lumMod val="65000"/>
                    <a:lumOff val="35000"/>
                  </a:schemeClr>
                </a:solidFill>
              </a:rPr>
              <a:t>Josef Horálek</a:t>
            </a:r>
          </a:p>
          <a:p>
            <a:r>
              <a:rPr lang="cs-CZ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doplnil Peter Mikulecký </a:t>
            </a:r>
          </a:p>
        </p:txBody>
      </p:sp>
      <p:pic>
        <p:nvPicPr>
          <p:cNvPr id="5" name="Picture 2" descr="C:\Users\horalek\Desktop\OPVK_hor_zakladni_logolink_RGB_cz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9564" y="1148886"/>
            <a:ext cx="5761037" cy="1258887"/>
          </a:xfrm>
          <a:prstGeom prst="rect">
            <a:avLst/>
          </a:prstGeom>
          <a:noFill/>
        </p:spPr>
      </p:pic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Vnitřní frekvence (takt)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50825" y="1600200"/>
            <a:ext cx="8642350" cy="4924425"/>
          </a:xfrm>
          <a:prstGeom prst="rect">
            <a:avLst/>
          </a:prstGeom>
        </p:spPr>
        <p:txBody>
          <a:bodyPr/>
          <a:lstStyle/>
          <a:p>
            <a:pPr marL="274638" indent="-274638"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2400" dirty="0">
                <a:cs typeface="+mn-cs"/>
              </a:rPr>
              <a:t>Mikroprocesory mají poměr obou frekvencí pevně určen a nelze jej měnit</a:t>
            </a:r>
          </a:p>
          <a:p>
            <a:pPr marL="536575" lvl="1" indent="-261938"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2000" dirty="0">
                <a:cs typeface="+mn-cs"/>
              </a:rPr>
              <a:t>násobička (definující poměr vnitřní a vnější frekvence) je součástí mikroprocesoru</a:t>
            </a:r>
          </a:p>
          <a:p>
            <a:pPr marL="814388" lvl="2" indent="-280988"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1800" dirty="0">
                <a:cs typeface="+mn-cs"/>
              </a:rPr>
              <a:t>pokud tedy vyměníme procesor, nastaví se správný poměr frekvencí automaticky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Vnější (externí) frekvence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50825" y="1600200"/>
            <a:ext cx="8642350" cy="4924425"/>
          </a:xfrm>
          <a:prstGeom prst="rect">
            <a:avLst/>
          </a:prstGeom>
        </p:spPr>
        <p:txBody>
          <a:bodyPr/>
          <a:lstStyle/>
          <a:p>
            <a:pPr marL="277813" indent="-277813"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2400" dirty="0">
                <a:cs typeface="+mn-cs"/>
              </a:rPr>
              <a:t>Jedná se o frekvenci generovanou základní deskou</a:t>
            </a:r>
          </a:p>
          <a:p>
            <a:pPr marL="536575" lvl="1" indent="-277813"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2000" dirty="0">
                <a:cs typeface="+mn-cs"/>
              </a:rPr>
              <a:t>s touto frekvencí pracují všechny součásti desky</a:t>
            </a:r>
          </a:p>
          <a:p>
            <a:pPr marL="277813" indent="-277813"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2400" dirty="0">
                <a:cs typeface="+mn-cs"/>
              </a:rPr>
              <a:t>Příklad:</a:t>
            </a:r>
          </a:p>
          <a:p>
            <a:pPr marL="536575" lvl="1" indent="-277813"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2000" dirty="0">
                <a:cs typeface="+mn-cs"/>
              </a:rPr>
              <a:t>Mikroprocesor s vnitřní frekvencí 3,2GHz</a:t>
            </a:r>
          </a:p>
          <a:p>
            <a:pPr marL="536575" lvl="1" indent="-277813"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2000" dirty="0">
                <a:cs typeface="+mn-cs"/>
              </a:rPr>
              <a:t>Základní deska má kmitočet 200MHz</a:t>
            </a:r>
          </a:p>
          <a:p>
            <a:pPr marL="536575" lvl="1" indent="-277813"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2000" dirty="0">
                <a:cs typeface="+mn-cs"/>
              </a:rPr>
              <a:t>Násobička tedy násobí vnější frekvenci 16x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Počet jader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84727" y="1600200"/>
            <a:ext cx="8793018" cy="4924425"/>
          </a:xfrm>
          <a:prstGeom prst="rect">
            <a:avLst/>
          </a:prstGeom>
        </p:spPr>
        <p:txBody>
          <a:bodyPr/>
          <a:lstStyle/>
          <a:p>
            <a:pPr marL="274638" indent="-274638"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2400" dirty="0">
                <a:cs typeface="+mn-cs"/>
              </a:rPr>
              <a:t>Nárůst výkonu pomocí zvyšování frekvence skončilo okolo 4GHz</a:t>
            </a:r>
          </a:p>
          <a:p>
            <a:pPr marL="274638" indent="-274638"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2400" dirty="0">
                <a:cs typeface="+mn-cs"/>
              </a:rPr>
              <a:t>Další navýšení výkonu se dosáhlo umístěním více jader (2 až 4)</a:t>
            </a:r>
            <a:endParaRPr lang="cs-CZ" dirty="0"/>
          </a:p>
        </p:txBody>
      </p:sp>
      <p:sp>
        <p:nvSpPr>
          <p:cNvPr id="28683" name="Rectangle 11"/>
          <p:cNvSpPr>
            <a:spLocks noChangeArrowheads="1"/>
          </p:cNvSpPr>
          <p:nvPr/>
        </p:nvSpPr>
        <p:spPr bwMode="auto">
          <a:xfrm>
            <a:off x="1256847" y="3409497"/>
            <a:ext cx="647700" cy="1439863"/>
          </a:xfrm>
          <a:prstGeom prst="rect">
            <a:avLst/>
          </a:prstGeom>
          <a:solidFill>
            <a:srgbClr val="80808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cs-CZ"/>
          </a:p>
        </p:txBody>
      </p:sp>
      <p:sp>
        <p:nvSpPr>
          <p:cNvPr id="28684" name="Rectangle 12"/>
          <p:cNvSpPr>
            <a:spLocks noChangeArrowheads="1"/>
          </p:cNvSpPr>
          <p:nvPr/>
        </p:nvSpPr>
        <p:spPr bwMode="auto">
          <a:xfrm>
            <a:off x="2049010" y="3409497"/>
            <a:ext cx="647700" cy="1439863"/>
          </a:xfrm>
          <a:prstGeom prst="rect">
            <a:avLst/>
          </a:prstGeom>
          <a:solidFill>
            <a:srgbClr val="80808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cs-CZ"/>
          </a:p>
        </p:txBody>
      </p:sp>
      <p:sp>
        <p:nvSpPr>
          <p:cNvPr id="28685" name="Rectangle 13"/>
          <p:cNvSpPr>
            <a:spLocks noChangeArrowheads="1"/>
          </p:cNvSpPr>
          <p:nvPr/>
        </p:nvSpPr>
        <p:spPr bwMode="auto">
          <a:xfrm>
            <a:off x="6011863" y="3902982"/>
            <a:ext cx="647700" cy="1439863"/>
          </a:xfrm>
          <a:prstGeom prst="rect">
            <a:avLst/>
          </a:prstGeom>
          <a:solidFill>
            <a:srgbClr val="80808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cs-CZ"/>
          </a:p>
        </p:txBody>
      </p:sp>
      <p:sp>
        <p:nvSpPr>
          <p:cNvPr id="28686" name="Rectangle 14"/>
          <p:cNvSpPr>
            <a:spLocks noChangeArrowheads="1"/>
          </p:cNvSpPr>
          <p:nvPr/>
        </p:nvSpPr>
        <p:spPr bwMode="auto">
          <a:xfrm>
            <a:off x="6732588" y="3902982"/>
            <a:ext cx="647700" cy="1439863"/>
          </a:xfrm>
          <a:prstGeom prst="rect">
            <a:avLst/>
          </a:prstGeom>
          <a:solidFill>
            <a:srgbClr val="80808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cs-CZ"/>
          </a:p>
        </p:txBody>
      </p:sp>
      <p:sp>
        <p:nvSpPr>
          <p:cNvPr id="28687" name="Rectangle 15"/>
          <p:cNvSpPr>
            <a:spLocks noChangeArrowheads="1"/>
          </p:cNvSpPr>
          <p:nvPr/>
        </p:nvSpPr>
        <p:spPr bwMode="auto">
          <a:xfrm>
            <a:off x="536122" y="3409497"/>
            <a:ext cx="647700" cy="647700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cs-CZ"/>
          </a:p>
        </p:txBody>
      </p:sp>
      <p:sp>
        <p:nvSpPr>
          <p:cNvPr id="28689" name="Rectangle 17"/>
          <p:cNvSpPr>
            <a:spLocks noChangeArrowheads="1"/>
          </p:cNvSpPr>
          <p:nvPr/>
        </p:nvSpPr>
        <p:spPr bwMode="auto">
          <a:xfrm>
            <a:off x="536122" y="4201660"/>
            <a:ext cx="647700" cy="647700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cs-CZ"/>
          </a:p>
        </p:txBody>
      </p:sp>
      <p:sp>
        <p:nvSpPr>
          <p:cNvPr id="28690" name="Rectangle 18"/>
          <p:cNvSpPr>
            <a:spLocks noChangeArrowheads="1"/>
          </p:cNvSpPr>
          <p:nvPr/>
        </p:nvSpPr>
        <p:spPr bwMode="auto">
          <a:xfrm>
            <a:off x="2768147" y="3409497"/>
            <a:ext cx="647700" cy="647700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cs-CZ"/>
          </a:p>
        </p:txBody>
      </p:sp>
      <p:sp>
        <p:nvSpPr>
          <p:cNvPr id="28691" name="Rectangle 19"/>
          <p:cNvSpPr>
            <a:spLocks noChangeArrowheads="1"/>
          </p:cNvSpPr>
          <p:nvPr/>
        </p:nvSpPr>
        <p:spPr bwMode="auto">
          <a:xfrm>
            <a:off x="2768147" y="4201660"/>
            <a:ext cx="647700" cy="647700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cs-CZ"/>
          </a:p>
        </p:txBody>
      </p:sp>
      <p:sp>
        <p:nvSpPr>
          <p:cNvPr id="28692" name="Rectangle 20"/>
          <p:cNvSpPr>
            <a:spLocks noChangeArrowheads="1"/>
          </p:cNvSpPr>
          <p:nvPr/>
        </p:nvSpPr>
        <p:spPr bwMode="auto">
          <a:xfrm>
            <a:off x="5292725" y="3902982"/>
            <a:ext cx="647700" cy="647700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cs-CZ"/>
          </a:p>
        </p:txBody>
      </p:sp>
      <p:sp>
        <p:nvSpPr>
          <p:cNvPr id="28693" name="Rectangle 21"/>
          <p:cNvSpPr>
            <a:spLocks noChangeArrowheads="1"/>
          </p:cNvSpPr>
          <p:nvPr/>
        </p:nvSpPr>
        <p:spPr bwMode="auto">
          <a:xfrm>
            <a:off x="5292725" y="4695145"/>
            <a:ext cx="647700" cy="647700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cs-CZ"/>
          </a:p>
        </p:txBody>
      </p:sp>
      <p:sp>
        <p:nvSpPr>
          <p:cNvPr id="28694" name="Rectangle 22"/>
          <p:cNvSpPr>
            <a:spLocks noChangeArrowheads="1"/>
          </p:cNvSpPr>
          <p:nvPr/>
        </p:nvSpPr>
        <p:spPr bwMode="auto">
          <a:xfrm>
            <a:off x="7524750" y="3902982"/>
            <a:ext cx="647700" cy="647700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cs-CZ"/>
          </a:p>
        </p:txBody>
      </p:sp>
      <p:sp>
        <p:nvSpPr>
          <p:cNvPr id="28695" name="Rectangle 23"/>
          <p:cNvSpPr>
            <a:spLocks noChangeArrowheads="1"/>
          </p:cNvSpPr>
          <p:nvPr/>
        </p:nvSpPr>
        <p:spPr bwMode="auto">
          <a:xfrm>
            <a:off x="7524750" y="4695145"/>
            <a:ext cx="647700" cy="647700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cs-CZ"/>
          </a:p>
        </p:txBody>
      </p:sp>
      <p:sp>
        <p:nvSpPr>
          <p:cNvPr id="28696" name="Rectangle 24"/>
          <p:cNvSpPr>
            <a:spLocks noChangeArrowheads="1"/>
          </p:cNvSpPr>
          <p:nvPr/>
        </p:nvSpPr>
        <p:spPr bwMode="auto">
          <a:xfrm>
            <a:off x="536122" y="4993822"/>
            <a:ext cx="2879725" cy="358775"/>
          </a:xfrm>
          <a:prstGeom prst="rect">
            <a:avLst/>
          </a:prstGeom>
          <a:solidFill>
            <a:srgbClr val="FFCC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cs-CZ"/>
          </a:p>
        </p:txBody>
      </p:sp>
      <p:sp>
        <p:nvSpPr>
          <p:cNvPr id="28697" name="Rectangle 25"/>
          <p:cNvSpPr>
            <a:spLocks noChangeArrowheads="1"/>
          </p:cNvSpPr>
          <p:nvPr/>
        </p:nvSpPr>
        <p:spPr bwMode="auto">
          <a:xfrm>
            <a:off x="536122" y="5497060"/>
            <a:ext cx="2879725" cy="358775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cs-CZ"/>
          </a:p>
        </p:txBody>
      </p:sp>
      <p:sp>
        <p:nvSpPr>
          <p:cNvPr id="28698" name="Rectangle 26"/>
          <p:cNvSpPr>
            <a:spLocks noChangeArrowheads="1"/>
          </p:cNvSpPr>
          <p:nvPr/>
        </p:nvSpPr>
        <p:spPr bwMode="auto">
          <a:xfrm>
            <a:off x="5292725" y="5487307"/>
            <a:ext cx="2879725" cy="358775"/>
          </a:xfrm>
          <a:prstGeom prst="rect">
            <a:avLst/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cs-CZ"/>
          </a:p>
        </p:txBody>
      </p:sp>
      <p:sp>
        <p:nvSpPr>
          <p:cNvPr id="28699" name="Rectangle 27"/>
          <p:cNvSpPr>
            <a:spLocks noChangeArrowheads="1"/>
          </p:cNvSpPr>
          <p:nvPr/>
        </p:nvSpPr>
        <p:spPr bwMode="auto">
          <a:xfrm>
            <a:off x="5292725" y="3398157"/>
            <a:ext cx="2879725" cy="358775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cs-CZ"/>
          </a:p>
        </p:txBody>
      </p:sp>
      <p:sp>
        <p:nvSpPr>
          <p:cNvPr id="28700" name="Rectangle 28"/>
          <p:cNvSpPr>
            <a:spLocks noChangeArrowheads="1"/>
          </p:cNvSpPr>
          <p:nvPr/>
        </p:nvSpPr>
        <p:spPr bwMode="auto">
          <a:xfrm>
            <a:off x="4572000" y="3398157"/>
            <a:ext cx="647700" cy="2447925"/>
          </a:xfrm>
          <a:prstGeom prst="rect">
            <a:avLst/>
          </a:prstGeom>
          <a:solidFill>
            <a:srgbClr val="FFCC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cs-CZ"/>
          </a:p>
        </p:txBody>
      </p:sp>
      <p:sp>
        <p:nvSpPr>
          <p:cNvPr id="28701" name="Rectangle 29"/>
          <p:cNvSpPr>
            <a:spLocks noChangeArrowheads="1"/>
          </p:cNvSpPr>
          <p:nvPr/>
        </p:nvSpPr>
        <p:spPr bwMode="auto">
          <a:xfrm>
            <a:off x="8243888" y="3398157"/>
            <a:ext cx="647700" cy="2447925"/>
          </a:xfrm>
          <a:prstGeom prst="rect">
            <a:avLst/>
          </a:prstGeom>
          <a:solidFill>
            <a:srgbClr val="FFCC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cs-CZ"/>
          </a:p>
        </p:txBody>
      </p:sp>
      <p:sp>
        <p:nvSpPr>
          <p:cNvPr id="28702" name="Text Box 30"/>
          <p:cNvSpPr txBox="1">
            <a:spLocks noChangeArrowheads="1"/>
          </p:cNvSpPr>
          <p:nvPr/>
        </p:nvSpPr>
        <p:spPr bwMode="auto">
          <a:xfrm>
            <a:off x="1256847" y="3409497"/>
            <a:ext cx="719138" cy="611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cs-CZ" sz="1600">
                <a:solidFill>
                  <a:schemeClr val="bg1"/>
                </a:solidFill>
              </a:rPr>
              <a:t>Jádro</a:t>
            </a:r>
            <a:r>
              <a:rPr lang="cs-CZ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8703" name="Text Box 31"/>
          <p:cNvSpPr txBox="1">
            <a:spLocks noChangeArrowheads="1"/>
          </p:cNvSpPr>
          <p:nvPr/>
        </p:nvSpPr>
        <p:spPr bwMode="auto">
          <a:xfrm>
            <a:off x="2049010" y="3409497"/>
            <a:ext cx="719137" cy="611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cs-CZ" sz="1600">
                <a:solidFill>
                  <a:schemeClr val="bg1"/>
                </a:solidFill>
              </a:rPr>
              <a:t>Jádro</a:t>
            </a:r>
            <a:r>
              <a:rPr lang="cs-CZ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8704" name="Text Box 32"/>
          <p:cNvSpPr txBox="1">
            <a:spLocks noChangeArrowheads="1"/>
          </p:cNvSpPr>
          <p:nvPr/>
        </p:nvSpPr>
        <p:spPr bwMode="auto">
          <a:xfrm>
            <a:off x="6011863" y="3902982"/>
            <a:ext cx="719137" cy="611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cs-CZ" sz="1600">
                <a:solidFill>
                  <a:schemeClr val="bg1"/>
                </a:solidFill>
              </a:rPr>
              <a:t>Jádro</a:t>
            </a:r>
            <a:r>
              <a:rPr lang="cs-CZ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8705" name="Text Box 33"/>
          <p:cNvSpPr txBox="1">
            <a:spLocks noChangeArrowheads="1"/>
          </p:cNvSpPr>
          <p:nvPr/>
        </p:nvSpPr>
        <p:spPr bwMode="auto">
          <a:xfrm>
            <a:off x="6732588" y="3902982"/>
            <a:ext cx="719137" cy="611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cs-CZ" sz="1600">
                <a:solidFill>
                  <a:schemeClr val="bg1"/>
                </a:solidFill>
              </a:rPr>
              <a:t>Jádro</a:t>
            </a:r>
            <a:r>
              <a:rPr lang="cs-CZ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8706" name="Text Box 34"/>
          <p:cNvSpPr txBox="1">
            <a:spLocks noChangeArrowheads="1"/>
          </p:cNvSpPr>
          <p:nvPr/>
        </p:nvSpPr>
        <p:spPr bwMode="auto">
          <a:xfrm>
            <a:off x="464685" y="3409497"/>
            <a:ext cx="792162" cy="503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cs-CZ" sz="1200"/>
              <a:t>L1</a:t>
            </a:r>
          </a:p>
          <a:p>
            <a:pPr algn="ctr">
              <a:spcBef>
                <a:spcPct val="50000"/>
              </a:spcBef>
            </a:pPr>
            <a:r>
              <a:rPr lang="cs-CZ" sz="1000"/>
              <a:t>instrukční</a:t>
            </a:r>
          </a:p>
        </p:txBody>
      </p:sp>
      <p:sp>
        <p:nvSpPr>
          <p:cNvPr id="28707" name="Text Box 35"/>
          <p:cNvSpPr txBox="1">
            <a:spLocks noChangeArrowheads="1"/>
          </p:cNvSpPr>
          <p:nvPr/>
        </p:nvSpPr>
        <p:spPr bwMode="auto">
          <a:xfrm>
            <a:off x="2696710" y="3409497"/>
            <a:ext cx="792162" cy="503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cs-CZ" sz="1200"/>
              <a:t>L1</a:t>
            </a:r>
          </a:p>
          <a:p>
            <a:pPr algn="ctr">
              <a:spcBef>
                <a:spcPct val="50000"/>
              </a:spcBef>
            </a:pPr>
            <a:r>
              <a:rPr lang="cs-CZ" sz="1000"/>
              <a:t>instrukční</a:t>
            </a:r>
          </a:p>
        </p:txBody>
      </p:sp>
      <p:sp>
        <p:nvSpPr>
          <p:cNvPr id="28708" name="Text Box 36"/>
          <p:cNvSpPr txBox="1">
            <a:spLocks noChangeArrowheads="1"/>
          </p:cNvSpPr>
          <p:nvPr/>
        </p:nvSpPr>
        <p:spPr bwMode="auto">
          <a:xfrm>
            <a:off x="5219700" y="3902982"/>
            <a:ext cx="792163" cy="503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cs-CZ" sz="1200"/>
              <a:t>L1</a:t>
            </a:r>
          </a:p>
          <a:p>
            <a:pPr algn="ctr">
              <a:spcBef>
                <a:spcPct val="50000"/>
              </a:spcBef>
            </a:pPr>
            <a:r>
              <a:rPr lang="cs-CZ" sz="1000"/>
              <a:t>instrukční</a:t>
            </a:r>
          </a:p>
        </p:txBody>
      </p:sp>
      <p:sp>
        <p:nvSpPr>
          <p:cNvPr id="28709" name="Text Box 37"/>
          <p:cNvSpPr txBox="1">
            <a:spLocks noChangeArrowheads="1"/>
          </p:cNvSpPr>
          <p:nvPr/>
        </p:nvSpPr>
        <p:spPr bwMode="auto">
          <a:xfrm>
            <a:off x="7451725" y="3902982"/>
            <a:ext cx="792163" cy="503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cs-CZ" sz="1200"/>
              <a:t>L1</a:t>
            </a:r>
          </a:p>
          <a:p>
            <a:pPr algn="ctr">
              <a:spcBef>
                <a:spcPct val="50000"/>
              </a:spcBef>
            </a:pPr>
            <a:r>
              <a:rPr lang="cs-CZ" sz="1000"/>
              <a:t>instrukční</a:t>
            </a:r>
          </a:p>
        </p:txBody>
      </p:sp>
      <p:sp>
        <p:nvSpPr>
          <p:cNvPr id="28710" name="Text Box 38"/>
          <p:cNvSpPr txBox="1">
            <a:spLocks noChangeArrowheads="1"/>
          </p:cNvSpPr>
          <p:nvPr/>
        </p:nvSpPr>
        <p:spPr bwMode="auto">
          <a:xfrm>
            <a:off x="464685" y="4201660"/>
            <a:ext cx="792162" cy="503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cs-CZ" sz="1200"/>
              <a:t>L1</a:t>
            </a:r>
          </a:p>
          <a:p>
            <a:pPr algn="ctr">
              <a:spcBef>
                <a:spcPct val="50000"/>
              </a:spcBef>
            </a:pPr>
            <a:r>
              <a:rPr lang="cs-CZ" sz="1000"/>
              <a:t>datová</a:t>
            </a:r>
          </a:p>
        </p:txBody>
      </p:sp>
      <p:sp>
        <p:nvSpPr>
          <p:cNvPr id="28711" name="Text Box 39"/>
          <p:cNvSpPr txBox="1">
            <a:spLocks noChangeArrowheads="1"/>
          </p:cNvSpPr>
          <p:nvPr/>
        </p:nvSpPr>
        <p:spPr bwMode="auto">
          <a:xfrm>
            <a:off x="2696710" y="4201660"/>
            <a:ext cx="792162" cy="503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cs-CZ" sz="1200"/>
              <a:t>L1</a:t>
            </a:r>
          </a:p>
          <a:p>
            <a:pPr algn="ctr">
              <a:spcBef>
                <a:spcPct val="50000"/>
              </a:spcBef>
            </a:pPr>
            <a:r>
              <a:rPr lang="cs-CZ" sz="1000"/>
              <a:t>datová</a:t>
            </a:r>
          </a:p>
        </p:txBody>
      </p:sp>
      <p:sp>
        <p:nvSpPr>
          <p:cNvPr id="28713" name="Text Box 41"/>
          <p:cNvSpPr txBox="1">
            <a:spLocks noChangeArrowheads="1"/>
          </p:cNvSpPr>
          <p:nvPr/>
        </p:nvSpPr>
        <p:spPr bwMode="auto">
          <a:xfrm>
            <a:off x="5219700" y="4695145"/>
            <a:ext cx="792163" cy="503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cs-CZ" sz="1200"/>
              <a:t>L1</a:t>
            </a:r>
          </a:p>
          <a:p>
            <a:pPr algn="ctr">
              <a:spcBef>
                <a:spcPct val="50000"/>
              </a:spcBef>
            </a:pPr>
            <a:r>
              <a:rPr lang="cs-CZ" sz="1000"/>
              <a:t>datová</a:t>
            </a:r>
          </a:p>
        </p:txBody>
      </p:sp>
      <p:sp>
        <p:nvSpPr>
          <p:cNvPr id="28714" name="Text Box 42"/>
          <p:cNvSpPr txBox="1">
            <a:spLocks noChangeArrowheads="1"/>
          </p:cNvSpPr>
          <p:nvPr/>
        </p:nvSpPr>
        <p:spPr bwMode="auto">
          <a:xfrm>
            <a:off x="7451725" y="4695145"/>
            <a:ext cx="792163" cy="503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cs-CZ" sz="1200"/>
              <a:t>L1</a:t>
            </a:r>
          </a:p>
          <a:p>
            <a:pPr algn="ctr">
              <a:spcBef>
                <a:spcPct val="50000"/>
              </a:spcBef>
            </a:pPr>
            <a:r>
              <a:rPr lang="cs-CZ" sz="1000"/>
              <a:t>datová</a:t>
            </a:r>
          </a:p>
        </p:txBody>
      </p:sp>
      <p:sp>
        <p:nvSpPr>
          <p:cNvPr id="28716" name="Text Box 44"/>
          <p:cNvSpPr txBox="1">
            <a:spLocks noChangeArrowheads="1"/>
          </p:cNvSpPr>
          <p:nvPr/>
        </p:nvSpPr>
        <p:spPr bwMode="auto">
          <a:xfrm>
            <a:off x="967922" y="4993822"/>
            <a:ext cx="2017713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cs-CZ" sz="1600"/>
              <a:t>Sdílená L2</a:t>
            </a:r>
          </a:p>
        </p:txBody>
      </p:sp>
      <p:sp>
        <p:nvSpPr>
          <p:cNvPr id="28717" name="Text Box 45"/>
          <p:cNvSpPr txBox="1">
            <a:spLocks noChangeArrowheads="1"/>
          </p:cNvSpPr>
          <p:nvPr/>
        </p:nvSpPr>
        <p:spPr bwMode="auto">
          <a:xfrm>
            <a:off x="1040947" y="5497060"/>
            <a:ext cx="2017713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cs-CZ" sz="1600">
                <a:solidFill>
                  <a:schemeClr val="bg1"/>
                </a:solidFill>
              </a:rPr>
              <a:t>FSB</a:t>
            </a:r>
          </a:p>
        </p:txBody>
      </p:sp>
      <p:sp>
        <p:nvSpPr>
          <p:cNvPr id="28718" name="Text Box 46"/>
          <p:cNvSpPr txBox="1">
            <a:spLocks noChangeArrowheads="1"/>
          </p:cNvSpPr>
          <p:nvPr/>
        </p:nvSpPr>
        <p:spPr bwMode="auto">
          <a:xfrm>
            <a:off x="5724525" y="5487307"/>
            <a:ext cx="2017713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cs-CZ" sz="1600"/>
              <a:t>HyperTransport</a:t>
            </a:r>
          </a:p>
        </p:txBody>
      </p:sp>
      <p:sp>
        <p:nvSpPr>
          <p:cNvPr id="28719" name="Text Box 47"/>
          <p:cNvSpPr txBox="1">
            <a:spLocks noChangeArrowheads="1"/>
          </p:cNvSpPr>
          <p:nvPr/>
        </p:nvSpPr>
        <p:spPr bwMode="auto">
          <a:xfrm>
            <a:off x="5724525" y="3398157"/>
            <a:ext cx="2017713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cs-CZ" sz="1600">
                <a:solidFill>
                  <a:schemeClr val="bg1"/>
                </a:solidFill>
              </a:rPr>
              <a:t>Paměťový kontrolér</a:t>
            </a:r>
          </a:p>
        </p:txBody>
      </p:sp>
      <p:sp>
        <p:nvSpPr>
          <p:cNvPr id="28720" name="Text Box 48"/>
          <p:cNvSpPr txBox="1">
            <a:spLocks noChangeArrowheads="1"/>
          </p:cNvSpPr>
          <p:nvPr/>
        </p:nvSpPr>
        <p:spPr bwMode="auto">
          <a:xfrm>
            <a:off x="4716463" y="3542620"/>
            <a:ext cx="428625" cy="2232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eaVert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cs-CZ" sz="1600"/>
              <a:t>L2 Pro jádro 1</a:t>
            </a:r>
          </a:p>
        </p:txBody>
      </p:sp>
      <p:sp>
        <p:nvSpPr>
          <p:cNvPr id="28721" name="Text Box 49"/>
          <p:cNvSpPr txBox="1">
            <a:spLocks noChangeArrowheads="1"/>
          </p:cNvSpPr>
          <p:nvPr/>
        </p:nvSpPr>
        <p:spPr bwMode="auto">
          <a:xfrm>
            <a:off x="8316913" y="3542620"/>
            <a:ext cx="428625" cy="2232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eaVert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cs-CZ" sz="1600"/>
              <a:t>L2 Pro jádro 2</a:t>
            </a:r>
          </a:p>
        </p:txBody>
      </p:sp>
      <p:sp>
        <p:nvSpPr>
          <p:cNvPr id="28722" name="AutoShape 50"/>
          <p:cNvSpPr>
            <a:spLocks noChangeArrowheads="1"/>
          </p:cNvSpPr>
          <p:nvPr/>
        </p:nvSpPr>
        <p:spPr bwMode="auto">
          <a:xfrm>
            <a:off x="5940425" y="5919107"/>
            <a:ext cx="288925" cy="360363"/>
          </a:xfrm>
          <a:prstGeom prst="upArrow">
            <a:avLst>
              <a:gd name="adj1" fmla="val 50000"/>
              <a:gd name="adj2" fmla="val 31181"/>
            </a:avLst>
          </a:prstGeom>
          <a:solidFill>
            <a:srgbClr val="00008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cs-CZ"/>
          </a:p>
        </p:txBody>
      </p:sp>
      <p:sp>
        <p:nvSpPr>
          <p:cNvPr id="28723" name="AutoShape 51"/>
          <p:cNvSpPr>
            <a:spLocks noChangeArrowheads="1"/>
          </p:cNvSpPr>
          <p:nvPr/>
        </p:nvSpPr>
        <p:spPr bwMode="auto">
          <a:xfrm>
            <a:off x="6516688" y="5919107"/>
            <a:ext cx="287337" cy="360363"/>
          </a:xfrm>
          <a:prstGeom prst="downArrow">
            <a:avLst>
              <a:gd name="adj1" fmla="val 50000"/>
              <a:gd name="adj2" fmla="val 31354"/>
            </a:avLst>
          </a:prstGeom>
          <a:solidFill>
            <a:srgbClr val="00008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cs-CZ"/>
          </a:p>
        </p:txBody>
      </p:sp>
      <p:sp>
        <p:nvSpPr>
          <p:cNvPr id="28724" name="AutoShape 52"/>
          <p:cNvSpPr>
            <a:spLocks noChangeArrowheads="1"/>
          </p:cNvSpPr>
          <p:nvPr/>
        </p:nvSpPr>
        <p:spPr bwMode="auto">
          <a:xfrm>
            <a:off x="1328285" y="5834743"/>
            <a:ext cx="311829" cy="283029"/>
          </a:xfrm>
          <a:prstGeom prst="upArrow">
            <a:avLst>
              <a:gd name="adj1" fmla="val 50000"/>
              <a:gd name="adj2" fmla="val 25000"/>
            </a:avLst>
          </a:prstGeom>
          <a:solidFill>
            <a:srgbClr val="00008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cs-CZ"/>
          </a:p>
        </p:txBody>
      </p:sp>
      <p:sp>
        <p:nvSpPr>
          <p:cNvPr id="28725" name="AutoShape 53"/>
          <p:cNvSpPr>
            <a:spLocks noChangeArrowheads="1"/>
          </p:cNvSpPr>
          <p:nvPr/>
        </p:nvSpPr>
        <p:spPr bwMode="auto">
          <a:xfrm>
            <a:off x="5867400" y="2966357"/>
            <a:ext cx="288925" cy="360363"/>
          </a:xfrm>
          <a:prstGeom prst="upArrow">
            <a:avLst>
              <a:gd name="adj1" fmla="val 50000"/>
              <a:gd name="adj2" fmla="val 31181"/>
            </a:avLst>
          </a:prstGeom>
          <a:solidFill>
            <a:srgbClr val="00008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cs-CZ"/>
          </a:p>
        </p:txBody>
      </p:sp>
      <p:sp>
        <p:nvSpPr>
          <p:cNvPr id="28726" name="AutoShape 54"/>
          <p:cNvSpPr>
            <a:spLocks noChangeArrowheads="1"/>
          </p:cNvSpPr>
          <p:nvPr/>
        </p:nvSpPr>
        <p:spPr bwMode="auto">
          <a:xfrm>
            <a:off x="2191885" y="5857422"/>
            <a:ext cx="287337" cy="260350"/>
          </a:xfrm>
          <a:prstGeom prst="downArrow">
            <a:avLst>
              <a:gd name="adj1" fmla="val 50000"/>
              <a:gd name="adj2" fmla="val 25000"/>
            </a:avLst>
          </a:prstGeom>
          <a:solidFill>
            <a:srgbClr val="00008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cs-CZ"/>
          </a:p>
        </p:txBody>
      </p:sp>
      <p:sp>
        <p:nvSpPr>
          <p:cNvPr id="28727" name="AutoShape 55"/>
          <p:cNvSpPr>
            <a:spLocks noChangeArrowheads="1"/>
          </p:cNvSpPr>
          <p:nvPr/>
        </p:nvSpPr>
        <p:spPr bwMode="auto">
          <a:xfrm>
            <a:off x="6588125" y="2966357"/>
            <a:ext cx="287338" cy="360363"/>
          </a:xfrm>
          <a:prstGeom prst="downArrow">
            <a:avLst>
              <a:gd name="adj1" fmla="val 50000"/>
              <a:gd name="adj2" fmla="val 31354"/>
            </a:avLst>
          </a:prstGeom>
          <a:solidFill>
            <a:srgbClr val="00008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cs-CZ"/>
          </a:p>
        </p:txBody>
      </p:sp>
      <p:sp>
        <p:nvSpPr>
          <p:cNvPr id="3" name="TextovéPole 2"/>
          <p:cNvSpPr txBox="1"/>
          <p:nvPr/>
        </p:nvSpPr>
        <p:spPr>
          <a:xfrm>
            <a:off x="2768147" y="2957388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/>
              <a:t>Intel</a:t>
            </a:r>
          </a:p>
        </p:txBody>
      </p:sp>
      <p:sp>
        <p:nvSpPr>
          <p:cNvPr id="5" name="TextovéPole 4"/>
          <p:cNvSpPr txBox="1"/>
          <p:nvPr/>
        </p:nvSpPr>
        <p:spPr>
          <a:xfrm>
            <a:off x="4527580" y="2957388"/>
            <a:ext cx="692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AMD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Komunikace s okolím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50825" y="1600200"/>
            <a:ext cx="8642350" cy="4924425"/>
          </a:xfrm>
          <a:prstGeom prst="rect">
            <a:avLst/>
          </a:prstGeom>
        </p:spPr>
        <p:txBody>
          <a:bodyPr/>
          <a:lstStyle/>
          <a:p>
            <a:pPr marL="274638" indent="-274638"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2400" dirty="0">
                <a:cs typeface="+mn-cs"/>
              </a:rPr>
              <a:t>Pro přenos dat z mikroprocesoru ven a dovnitř je takt externí desky důležitý, ale podstatnější je způsob přenosu dat:</a:t>
            </a:r>
          </a:p>
          <a:p>
            <a:pPr marL="536575" lvl="1" indent="-261938"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2000" dirty="0">
                <a:cs typeface="+mn-cs"/>
              </a:rPr>
              <a:t>Intel a AMD (na jádře K7) komunikace přes sběrnici FSB a </a:t>
            </a:r>
            <a:r>
              <a:rPr lang="cs-CZ" sz="2000" dirty="0" err="1">
                <a:cs typeface="+mn-cs"/>
              </a:rPr>
              <a:t>North</a:t>
            </a:r>
            <a:r>
              <a:rPr lang="cs-CZ" sz="2000" dirty="0">
                <a:cs typeface="+mn-cs"/>
              </a:rPr>
              <a:t> </a:t>
            </a:r>
            <a:r>
              <a:rPr lang="cs-CZ" sz="2000" dirty="0" err="1">
                <a:cs typeface="+mn-cs"/>
              </a:rPr>
              <a:t>Bridge</a:t>
            </a:r>
            <a:r>
              <a:rPr lang="cs-CZ" sz="2000" dirty="0">
                <a:cs typeface="+mn-cs"/>
              </a:rPr>
              <a:t> </a:t>
            </a:r>
            <a:r>
              <a:rPr lang="cs-CZ" sz="2000" dirty="0" err="1">
                <a:cs typeface="+mn-cs"/>
              </a:rPr>
              <a:t>chipsetu</a:t>
            </a:r>
            <a:endParaRPr lang="cs-CZ" sz="2000" dirty="0">
              <a:cs typeface="+mn-cs"/>
            </a:endParaRPr>
          </a:p>
          <a:p>
            <a:pPr marL="536575" lvl="1" indent="-261938"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2000" dirty="0">
                <a:cs typeface="+mn-cs"/>
              </a:rPr>
              <a:t>AMD K8 využívají sběrnici </a:t>
            </a:r>
            <a:r>
              <a:rPr lang="cs-CZ" sz="2000" dirty="0" err="1">
                <a:cs typeface="+mn-cs"/>
              </a:rPr>
              <a:t>HyperTransport</a:t>
            </a:r>
            <a:r>
              <a:rPr lang="cs-CZ" sz="2000" dirty="0">
                <a:cs typeface="+mn-cs"/>
              </a:rPr>
              <a:t> a mají vyhrazený speciální kanál pro komunikaci s operační pamětí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>
          <a:xfrm>
            <a:off x="4358641" y="478941"/>
            <a:ext cx="4381516" cy="550415"/>
          </a:xfrm>
        </p:spPr>
        <p:txBody>
          <a:bodyPr>
            <a:normAutofit fontScale="90000"/>
          </a:bodyPr>
          <a:lstStyle/>
          <a:p>
            <a:r>
              <a:rPr lang="cs-CZ" dirty="0"/>
              <a:t>Patice pro mikroprocesory Intel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50825" y="1600200"/>
            <a:ext cx="8642350" cy="4924425"/>
          </a:xfrm>
          <a:prstGeom prst="rect">
            <a:avLst/>
          </a:prstGeom>
        </p:spPr>
        <p:txBody>
          <a:bodyPr/>
          <a:lstStyle/>
          <a:p>
            <a:pPr marL="274638" indent="-274638"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2400" dirty="0">
                <a:cs typeface="+mn-cs"/>
              </a:rPr>
              <a:t>U procesorů Intel se dnes můžete setkat s několika druhy patic:</a:t>
            </a:r>
          </a:p>
          <a:p>
            <a:pPr marL="536575" lvl="1" indent="-261938"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2000" dirty="0" err="1">
                <a:cs typeface="+mn-cs"/>
              </a:rPr>
              <a:t>socket</a:t>
            </a:r>
            <a:r>
              <a:rPr lang="cs-CZ" sz="2000" dirty="0">
                <a:cs typeface="+mn-cs"/>
              </a:rPr>
              <a:t> </a:t>
            </a:r>
            <a:r>
              <a:rPr lang="cs-CZ" sz="2000" dirty="0"/>
              <a:t>478</a:t>
            </a:r>
            <a:r>
              <a:rPr lang="cs-CZ" sz="2000" dirty="0">
                <a:cs typeface="+mn-cs"/>
              </a:rPr>
              <a:t>, 604, 775, 1366, 1155, 1156, 2011, 1150, 2011-3, 1151, 2066</a:t>
            </a:r>
          </a:p>
        </p:txBody>
      </p:sp>
      <p:pic>
        <p:nvPicPr>
          <p:cNvPr id="32779" name="Picture 11" descr="patice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684922" y="3933370"/>
            <a:ext cx="3236374" cy="2656115"/>
          </a:xfrm>
          <a:prstGeom prst="rect">
            <a:avLst/>
          </a:prstGeom>
          <a:noFill/>
        </p:spPr>
      </p:pic>
      <p:pic>
        <p:nvPicPr>
          <p:cNvPr id="32781" name="Picture 13" descr="290px-Socket_478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340690" y="3388177"/>
            <a:ext cx="1747837" cy="1873250"/>
          </a:xfrm>
          <a:prstGeom prst="rect">
            <a:avLst/>
          </a:prstGeom>
          <a:noFill/>
        </p:spPr>
      </p:pic>
      <p:pic>
        <p:nvPicPr>
          <p:cNvPr id="32783" name="Picture 15" descr="LGA775socket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441236" y="4932264"/>
            <a:ext cx="2573450" cy="1657221"/>
          </a:xfrm>
          <a:prstGeom prst="rect">
            <a:avLst/>
          </a:prstGeom>
          <a:noFill/>
        </p:spPr>
      </p:pic>
      <p:pic>
        <p:nvPicPr>
          <p:cNvPr id="1026" name="Picture 2" descr="D:\DropBox\SkyDrive\UHK\Architektura-inovace\img_P6S14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867" y="2983521"/>
            <a:ext cx="2087094" cy="2156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4251961" y="478941"/>
            <a:ext cx="4488196" cy="550415"/>
          </a:xfrm>
        </p:spPr>
        <p:txBody>
          <a:bodyPr>
            <a:normAutofit fontScale="90000"/>
          </a:bodyPr>
          <a:lstStyle/>
          <a:p>
            <a:r>
              <a:rPr lang="cs-CZ" dirty="0"/>
              <a:t>Patice pro mikroprocesory Intel</a:t>
            </a:r>
          </a:p>
        </p:txBody>
      </p:sp>
      <p:pic>
        <p:nvPicPr>
          <p:cNvPr id="1026" name="Picture 2" descr="http://www.pcstats.com/articleimages/200410/xeon3061mbl3_topbot.jpg"/>
          <p:cNvPicPr>
            <a:picLocks noChangeAspect="1" noChangeArrowheads="1"/>
          </p:cNvPicPr>
          <p:nvPr/>
        </p:nvPicPr>
        <p:blipFill rotWithShape="1">
          <a:blip r:embed="rId2"/>
          <a:srcRect l="4057" t="3657" r="50000" b="3579"/>
          <a:stretch/>
        </p:blipFill>
        <p:spPr bwMode="auto">
          <a:xfrm>
            <a:off x="4785360" y="1874520"/>
            <a:ext cx="1969226" cy="3931920"/>
          </a:xfrm>
          <a:prstGeom prst="rect">
            <a:avLst/>
          </a:prstGeom>
          <a:noFill/>
        </p:spPr>
      </p:pic>
      <p:sp>
        <p:nvSpPr>
          <p:cNvPr id="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50825" y="1600200"/>
            <a:ext cx="8642350" cy="4924425"/>
          </a:xfrm>
          <a:prstGeom prst="rect">
            <a:avLst/>
          </a:prstGeom>
        </p:spPr>
        <p:txBody>
          <a:bodyPr/>
          <a:lstStyle/>
          <a:p>
            <a:pPr marL="533400" indent="-274638"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2000" dirty="0" err="1">
                <a:cs typeface="+mn-cs"/>
              </a:rPr>
              <a:t>socket</a:t>
            </a:r>
            <a:r>
              <a:rPr lang="cs-CZ" sz="2000" dirty="0">
                <a:cs typeface="+mn-cs"/>
              </a:rPr>
              <a:t> 604 - xeon3061mbl3</a:t>
            </a:r>
          </a:p>
          <a:p>
            <a:pPr marL="0" indent="0"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endParaRPr lang="cs-CZ" sz="2100" dirty="0">
              <a:solidFill>
                <a:schemeClr val="tx1">
                  <a:lumMod val="65000"/>
                  <a:lumOff val="35000"/>
                </a:schemeClr>
              </a:solidFill>
              <a:cs typeface="+mn-cs"/>
            </a:endParaRPr>
          </a:p>
        </p:txBody>
      </p:sp>
      <p:pic>
        <p:nvPicPr>
          <p:cNvPr id="2050" name="Picture 2" descr="D:\DropBox\SkyDrive\UHK\Architektura-inovace\img_P6S1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8440" y="3033078"/>
            <a:ext cx="2540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4221481" y="478941"/>
            <a:ext cx="4518676" cy="550415"/>
          </a:xfrm>
        </p:spPr>
        <p:txBody>
          <a:bodyPr>
            <a:normAutofit fontScale="90000"/>
          </a:bodyPr>
          <a:lstStyle/>
          <a:p>
            <a:r>
              <a:rPr lang="cs-CZ" dirty="0"/>
              <a:t>Patice pro mikroprocesory Intel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50825" y="1600200"/>
            <a:ext cx="8642350" cy="4924425"/>
          </a:xfrm>
          <a:prstGeom prst="rect">
            <a:avLst/>
          </a:prstGeom>
        </p:spPr>
        <p:txBody>
          <a:bodyPr/>
          <a:lstStyle/>
          <a:p>
            <a:pPr marL="533400" indent="-274638"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2000" dirty="0" err="1">
                <a:cs typeface="+mn-cs"/>
              </a:rPr>
              <a:t>socket</a:t>
            </a:r>
            <a:r>
              <a:rPr lang="cs-CZ" sz="2000" dirty="0">
                <a:cs typeface="+mn-cs"/>
              </a:rPr>
              <a:t> 775 - INTEL Pentium </a:t>
            </a:r>
            <a:r>
              <a:rPr lang="cs-CZ" sz="2000" dirty="0" err="1">
                <a:cs typeface="+mn-cs"/>
              </a:rPr>
              <a:t>Dual-Core</a:t>
            </a:r>
            <a:r>
              <a:rPr lang="cs-CZ" sz="2000" dirty="0">
                <a:cs typeface="+mn-cs"/>
              </a:rPr>
              <a:t> E5700</a:t>
            </a:r>
          </a:p>
          <a:p>
            <a:pPr marL="0" indent="0"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endParaRPr lang="cs-CZ" sz="2100" dirty="0">
              <a:solidFill>
                <a:schemeClr val="tx1">
                  <a:lumMod val="65000"/>
                  <a:lumOff val="35000"/>
                </a:schemeClr>
              </a:solidFill>
              <a:cs typeface="+mn-cs"/>
            </a:endParaRPr>
          </a:p>
          <a:p>
            <a:pPr marL="0" indent="0"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endParaRPr lang="cs-CZ" sz="2100" dirty="0">
              <a:solidFill>
                <a:schemeClr val="tx1">
                  <a:lumMod val="65000"/>
                  <a:lumOff val="35000"/>
                </a:schemeClr>
              </a:solidFill>
              <a:cs typeface="+mn-cs"/>
            </a:endParaRPr>
          </a:p>
        </p:txBody>
      </p:sp>
      <p:pic>
        <p:nvPicPr>
          <p:cNvPr id="94210" name="Picture 2" descr="http://www.pcstats.com/articleimages/200505/inteLGA775_frontrear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72947" y="2653166"/>
            <a:ext cx="4762500" cy="237172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4175761" y="478941"/>
            <a:ext cx="4564396" cy="550415"/>
          </a:xfrm>
        </p:spPr>
        <p:txBody>
          <a:bodyPr>
            <a:normAutofit fontScale="90000"/>
          </a:bodyPr>
          <a:lstStyle/>
          <a:p>
            <a:r>
              <a:rPr lang="cs-CZ" dirty="0"/>
              <a:t>Patice pro mikroprocesory Intel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50825" y="1600200"/>
            <a:ext cx="8642350" cy="4924425"/>
          </a:xfrm>
          <a:prstGeom prst="rect">
            <a:avLst/>
          </a:prstGeom>
        </p:spPr>
        <p:txBody>
          <a:bodyPr/>
          <a:lstStyle/>
          <a:p>
            <a:pPr marL="533400" indent="-274638"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2000" dirty="0" err="1">
                <a:cs typeface="+mn-cs"/>
              </a:rPr>
              <a:t>socket</a:t>
            </a:r>
            <a:r>
              <a:rPr lang="cs-CZ" sz="2000" dirty="0">
                <a:cs typeface="+mn-cs"/>
              </a:rPr>
              <a:t> 1155 - INTEL </a:t>
            </a:r>
            <a:r>
              <a:rPr lang="cs-CZ" sz="2000" dirty="0" err="1">
                <a:cs typeface="+mn-cs"/>
              </a:rPr>
              <a:t>Core</a:t>
            </a:r>
            <a:r>
              <a:rPr lang="cs-CZ" sz="2000" dirty="0">
                <a:cs typeface="+mn-cs"/>
              </a:rPr>
              <a:t> i3-2100</a:t>
            </a:r>
          </a:p>
          <a:p>
            <a:pPr marL="0" indent="0"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endParaRPr lang="cs-CZ" sz="2100" dirty="0">
              <a:solidFill>
                <a:schemeClr val="tx1">
                  <a:lumMod val="65000"/>
                  <a:lumOff val="35000"/>
                </a:schemeClr>
              </a:solidFill>
              <a:cs typeface="+mn-cs"/>
            </a:endParaRPr>
          </a:p>
          <a:p>
            <a:pPr marL="0" indent="0"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endParaRPr lang="cs-CZ" sz="2100" dirty="0">
              <a:solidFill>
                <a:schemeClr val="tx1">
                  <a:lumMod val="65000"/>
                  <a:lumOff val="35000"/>
                </a:schemeClr>
              </a:solidFill>
              <a:cs typeface="+mn-cs"/>
            </a:endParaRPr>
          </a:p>
          <a:p>
            <a:pPr marL="0" indent="0"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endParaRPr lang="cs-CZ" sz="2100" dirty="0">
              <a:solidFill>
                <a:schemeClr val="tx1">
                  <a:lumMod val="65000"/>
                  <a:lumOff val="35000"/>
                </a:schemeClr>
              </a:solidFill>
              <a:cs typeface="+mn-cs"/>
            </a:endParaRPr>
          </a:p>
          <a:p>
            <a:pPr marL="0" indent="0"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endParaRPr lang="cs-CZ" sz="2100" dirty="0">
              <a:solidFill>
                <a:schemeClr val="tx1">
                  <a:lumMod val="65000"/>
                  <a:lumOff val="35000"/>
                </a:schemeClr>
              </a:solidFill>
              <a:cs typeface="+mn-cs"/>
            </a:endParaRPr>
          </a:p>
        </p:txBody>
      </p:sp>
      <p:pic>
        <p:nvPicPr>
          <p:cNvPr id="96258" name="Picture 2" descr="http://i1-news.softpedia-static.com/images/news2/Intel-Socket-LGA-1155-1156-and-1567-Pictures-Leaked-2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106057" y="2326460"/>
            <a:ext cx="5232854" cy="417571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4175761" y="478941"/>
            <a:ext cx="4564396" cy="550415"/>
          </a:xfrm>
        </p:spPr>
        <p:txBody>
          <a:bodyPr>
            <a:normAutofit fontScale="90000"/>
          </a:bodyPr>
          <a:lstStyle/>
          <a:p>
            <a:r>
              <a:rPr lang="cs-CZ" dirty="0"/>
              <a:t>Patice pro mikroprocesory Intel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50825" y="1600200"/>
            <a:ext cx="8642350" cy="4924425"/>
          </a:xfrm>
          <a:prstGeom prst="rect">
            <a:avLst/>
          </a:prstGeom>
        </p:spPr>
        <p:txBody>
          <a:bodyPr/>
          <a:lstStyle/>
          <a:p>
            <a:pPr marL="533400" indent="-274638"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2000" dirty="0" err="1">
                <a:cs typeface="+mn-cs"/>
              </a:rPr>
              <a:t>socket</a:t>
            </a:r>
            <a:r>
              <a:rPr lang="cs-CZ" sz="2000" dirty="0">
                <a:cs typeface="+mn-cs"/>
              </a:rPr>
              <a:t> 1156 - INTEL </a:t>
            </a:r>
            <a:r>
              <a:rPr lang="cs-CZ" sz="2000" dirty="0" err="1">
                <a:cs typeface="+mn-cs"/>
              </a:rPr>
              <a:t>Core</a:t>
            </a:r>
            <a:r>
              <a:rPr lang="cs-CZ" sz="2000" dirty="0">
                <a:cs typeface="+mn-cs"/>
              </a:rPr>
              <a:t> i5-760</a:t>
            </a:r>
          </a:p>
          <a:p>
            <a:pPr marL="0" indent="0"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endParaRPr lang="cs-CZ" sz="2100" dirty="0">
              <a:solidFill>
                <a:schemeClr val="tx1">
                  <a:lumMod val="65000"/>
                  <a:lumOff val="35000"/>
                </a:schemeClr>
              </a:solidFill>
              <a:cs typeface="+mn-cs"/>
            </a:endParaRPr>
          </a:p>
          <a:p>
            <a:pPr marL="0" indent="0"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endParaRPr lang="cs-CZ" sz="2100" dirty="0">
              <a:solidFill>
                <a:schemeClr val="tx1">
                  <a:lumMod val="65000"/>
                  <a:lumOff val="35000"/>
                </a:schemeClr>
              </a:solidFill>
              <a:cs typeface="+mn-cs"/>
            </a:endParaRPr>
          </a:p>
          <a:p>
            <a:pPr marL="0" indent="0"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endParaRPr lang="cs-CZ" sz="2100" dirty="0">
              <a:solidFill>
                <a:schemeClr val="tx1">
                  <a:lumMod val="65000"/>
                  <a:lumOff val="35000"/>
                </a:schemeClr>
              </a:solidFill>
              <a:cs typeface="+mn-cs"/>
            </a:endParaRPr>
          </a:p>
          <a:p>
            <a:pPr marL="0" indent="0"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endParaRPr lang="cs-CZ" sz="2100" dirty="0">
              <a:solidFill>
                <a:schemeClr val="tx1">
                  <a:lumMod val="65000"/>
                  <a:lumOff val="35000"/>
                </a:schemeClr>
              </a:solidFill>
              <a:cs typeface="+mn-cs"/>
            </a:endParaRPr>
          </a:p>
          <a:p>
            <a:pPr marL="0" indent="0"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endParaRPr lang="cs-CZ" sz="2100" dirty="0">
              <a:solidFill>
                <a:schemeClr val="tx1">
                  <a:lumMod val="65000"/>
                  <a:lumOff val="35000"/>
                </a:schemeClr>
              </a:solidFill>
              <a:cs typeface="+mn-cs"/>
            </a:endParaRPr>
          </a:p>
        </p:txBody>
      </p:sp>
      <p:pic>
        <p:nvPicPr>
          <p:cNvPr id="97282" name="Picture 2" descr="http://www.cpu-world.com/Sockets/L_LGA1156-side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477861" y="2409371"/>
            <a:ext cx="4293395" cy="364331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4251961" y="478941"/>
            <a:ext cx="4488196" cy="550415"/>
          </a:xfrm>
        </p:spPr>
        <p:txBody>
          <a:bodyPr>
            <a:normAutofit fontScale="90000"/>
          </a:bodyPr>
          <a:lstStyle/>
          <a:p>
            <a:r>
              <a:rPr lang="cs-CZ" dirty="0"/>
              <a:t>Patice pro mikroprocesory Intel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50825" y="1600200"/>
            <a:ext cx="8642350" cy="4924425"/>
          </a:xfrm>
          <a:prstGeom prst="rect">
            <a:avLst/>
          </a:prstGeom>
        </p:spPr>
        <p:txBody>
          <a:bodyPr/>
          <a:lstStyle/>
          <a:p>
            <a:pPr marL="533400" indent="-274638"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2000" dirty="0" err="1">
                <a:cs typeface="+mn-cs"/>
              </a:rPr>
              <a:t>socket</a:t>
            </a:r>
            <a:r>
              <a:rPr lang="cs-CZ" sz="2000" dirty="0">
                <a:cs typeface="+mn-cs"/>
              </a:rPr>
              <a:t> 1366 - INTEL </a:t>
            </a:r>
            <a:r>
              <a:rPr lang="cs-CZ" sz="2000" dirty="0" err="1">
                <a:cs typeface="+mn-cs"/>
              </a:rPr>
              <a:t>Core</a:t>
            </a:r>
            <a:r>
              <a:rPr lang="cs-CZ" sz="2000" dirty="0">
                <a:cs typeface="+mn-cs"/>
              </a:rPr>
              <a:t> i7-960</a:t>
            </a:r>
          </a:p>
          <a:p>
            <a:pPr marL="0" indent="0"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endParaRPr lang="cs-CZ" sz="2100" dirty="0">
              <a:solidFill>
                <a:schemeClr val="tx1">
                  <a:lumMod val="65000"/>
                  <a:lumOff val="35000"/>
                </a:schemeClr>
              </a:solidFill>
              <a:cs typeface="+mn-cs"/>
            </a:endParaRPr>
          </a:p>
          <a:p>
            <a:pPr marL="0" indent="0"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endParaRPr lang="cs-CZ" sz="2100" dirty="0">
              <a:solidFill>
                <a:schemeClr val="tx1">
                  <a:lumMod val="65000"/>
                  <a:lumOff val="35000"/>
                </a:schemeClr>
              </a:solidFill>
              <a:cs typeface="+mn-cs"/>
            </a:endParaRPr>
          </a:p>
          <a:p>
            <a:pPr marL="0" indent="0"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endParaRPr lang="cs-CZ" sz="2100" dirty="0">
              <a:solidFill>
                <a:schemeClr val="tx1">
                  <a:lumMod val="65000"/>
                  <a:lumOff val="35000"/>
                </a:schemeClr>
              </a:solidFill>
              <a:cs typeface="+mn-cs"/>
            </a:endParaRPr>
          </a:p>
        </p:txBody>
      </p:sp>
      <p:pic>
        <p:nvPicPr>
          <p:cNvPr id="95234" name="Picture 2" descr="http://vip.212cafe.com/user_board/ozgame/picture/02981_4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94089" y="2607809"/>
            <a:ext cx="5715000" cy="277177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Vlastnosti mikroprocesorů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50825" y="1600200"/>
            <a:ext cx="8642350" cy="4924425"/>
          </a:xfrm>
          <a:prstGeom prst="rect">
            <a:avLst/>
          </a:prstGeom>
        </p:spPr>
        <p:txBody>
          <a:bodyPr/>
          <a:lstStyle/>
          <a:p>
            <a:pPr marL="274638" lvl="1" indent="-274638"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2400" dirty="0"/>
              <a:t>Vlastnosti jsou dány architekturou mikroprocesoru, kde se používají, jak již bylo řečeno, různé technologie.</a:t>
            </a:r>
          </a:p>
          <a:p>
            <a:pPr marL="274638" lvl="1" indent="-274638"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2400" dirty="0"/>
              <a:t>Vlastnosti, kterými se budeme zabývat:</a:t>
            </a:r>
          </a:p>
          <a:p>
            <a:pPr marL="533400" lvl="2" indent="-274638"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2000" dirty="0"/>
              <a:t>vnitřní šířka sběrnice mikroprocesoru</a:t>
            </a:r>
          </a:p>
          <a:p>
            <a:pPr marL="533400" lvl="2" indent="-274638"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2000" dirty="0"/>
              <a:t>instrukční sada</a:t>
            </a:r>
          </a:p>
          <a:p>
            <a:pPr marL="533400" lvl="2" indent="-274638"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2000" dirty="0"/>
              <a:t>systém přerušení</a:t>
            </a:r>
          </a:p>
          <a:p>
            <a:pPr marL="533400" lvl="2" indent="-274638"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2000" dirty="0"/>
              <a:t>správa paměti atd.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>
          <a:xfrm>
            <a:off x="4267201" y="478941"/>
            <a:ext cx="4472956" cy="550415"/>
          </a:xfrm>
        </p:spPr>
        <p:txBody>
          <a:bodyPr>
            <a:normAutofit fontScale="90000"/>
          </a:bodyPr>
          <a:lstStyle/>
          <a:p>
            <a:r>
              <a:rPr lang="cs-CZ"/>
              <a:t>Patice pro mikroprocesory AMD</a:t>
            </a:r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46743" y="1455057"/>
            <a:ext cx="8642350" cy="4924425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533400" indent="-274638"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2000" dirty="0" err="1">
                <a:cs typeface="+mn-cs"/>
              </a:rPr>
              <a:t>Socket</a:t>
            </a:r>
            <a:r>
              <a:rPr lang="cs-CZ" sz="2000" dirty="0">
                <a:cs typeface="+mn-cs"/>
              </a:rPr>
              <a:t> 940 – hlavní patice pro AMD, s operační pamětí komunikuje dvěma kanály (AMD </a:t>
            </a:r>
            <a:r>
              <a:rPr lang="cs-CZ" sz="2000" dirty="0" err="1">
                <a:cs typeface="+mn-cs"/>
              </a:rPr>
              <a:t>Dual-Core</a:t>
            </a:r>
            <a:r>
              <a:rPr lang="cs-CZ" sz="2000" dirty="0">
                <a:cs typeface="+mn-cs"/>
              </a:rPr>
              <a:t> </a:t>
            </a:r>
            <a:r>
              <a:rPr lang="cs-CZ" sz="2000" dirty="0" err="1">
                <a:cs typeface="+mn-cs"/>
              </a:rPr>
              <a:t>Opteron</a:t>
            </a:r>
            <a:r>
              <a:rPr lang="cs-CZ" sz="2000" dirty="0">
                <a:cs typeface="+mn-cs"/>
              </a:rPr>
              <a:t> 880)</a:t>
            </a:r>
          </a:p>
        </p:txBody>
      </p:sp>
      <p:pic>
        <p:nvPicPr>
          <p:cNvPr id="60418" name="Picture 2" descr="http://img.tomshardware.com/us/2003/04/22/duel_of_the_titans/6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232673" y="2614022"/>
            <a:ext cx="3243194" cy="3258457"/>
          </a:xfrm>
          <a:prstGeom prst="rect">
            <a:avLst/>
          </a:prstGeom>
          <a:noFill/>
        </p:spPr>
      </p:pic>
      <p:pic>
        <p:nvPicPr>
          <p:cNvPr id="3074" name="Picture 2" descr="D:\DropBox\SkyDrive\UHK\Architektura-inovace\img_P6S20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128699"/>
            <a:ext cx="3921581" cy="3921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>
          <a:xfrm>
            <a:off x="4267201" y="478941"/>
            <a:ext cx="4472956" cy="550415"/>
          </a:xfrm>
        </p:spPr>
        <p:txBody>
          <a:bodyPr>
            <a:normAutofit fontScale="90000"/>
          </a:bodyPr>
          <a:lstStyle/>
          <a:p>
            <a:r>
              <a:rPr lang="cs-CZ" dirty="0"/>
              <a:t>Patice pro mikroprocesory AMD</a:t>
            </a:r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46743" y="1455057"/>
            <a:ext cx="8642350" cy="4924425"/>
          </a:xfrm>
          <a:prstGeom prst="rect">
            <a:avLst/>
          </a:prstGeom>
        </p:spPr>
        <p:txBody>
          <a:bodyPr/>
          <a:lstStyle/>
          <a:p>
            <a:pPr marL="533400" indent="-274638"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2000" dirty="0" err="1">
                <a:cs typeface="+mn-cs"/>
              </a:rPr>
              <a:t>Socket</a:t>
            </a:r>
            <a:r>
              <a:rPr lang="cs-CZ" sz="2000" dirty="0">
                <a:cs typeface="+mn-cs"/>
              </a:rPr>
              <a:t> AM3 – dnes standard AM (</a:t>
            </a:r>
            <a:r>
              <a:rPr lang="de-DE" sz="2000" dirty="0"/>
              <a:t>AMD </a:t>
            </a:r>
            <a:r>
              <a:rPr lang="de-DE" sz="2000" dirty="0" err="1"/>
              <a:t>Phenom</a:t>
            </a:r>
            <a:r>
              <a:rPr lang="de-DE" sz="2000" dirty="0"/>
              <a:t> II X6 1100T</a:t>
            </a:r>
            <a:r>
              <a:rPr lang="cs-CZ" sz="2000" dirty="0">
                <a:cs typeface="+mn-cs"/>
              </a:rPr>
              <a:t>)</a:t>
            </a:r>
          </a:p>
          <a:p>
            <a:pPr marL="533400" indent="-274638"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2000" dirty="0" err="1">
                <a:cs typeface="+mn-cs"/>
              </a:rPr>
              <a:t>Socket</a:t>
            </a:r>
            <a:r>
              <a:rPr lang="cs-CZ" sz="2000" dirty="0">
                <a:cs typeface="+mn-cs"/>
              </a:rPr>
              <a:t> FM1 (AMD A4 X2 3400)</a:t>
            </a:r>
            <a:endParaRPr lang="de-DE" sz="2000" dirty="0">
              <a:cs typeface="+mn-cs"/>
            </a:endParaRPr>
          </a:p>
          <a:p>
            <a:pPr marL="0" indent="0"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endParaRPr lang="cs-CZ" sz="2100" dirty="0">
              <a:solidFill>
                <a:schemeClr val="tx1">
                  <a:lumMod val="65000"/>
                  <a:lumOff val="35000"/>
                </a:schemeClr>
              </a:solidFill>
              <a:cs typeface="+mn-cs"/>
            </a:endParaRPr>
          </a:p>
        </p:txBody>
      </p:sp>
      <p:pic>
        <p:nvPicPr>
          <p:cNvPr id="99330" name="Picture 2" descr="http://www.legitreviews.com/images/reviews/886/amd_socket_am3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104947" y="2010400"/>
            <a:ext cx="3806825" cy="3197734"/>
          </a:xfrm>
          <a:prstGeom prst="rect">
            <a:avLst/>
          </a:prstGeom>
          <a:noFill/>
        </p:spPr>
      </p:pic>
      <p:pic>
        <p:nvPicPr>
          <p:cNvPr id="99332" name="Picture 4" descr="http://m.diit.cz/data/images/thumb/68076_c3eda7bdda.jpg?1311082237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00718" y="2540000"/>
            <a:ext cx="4315581" cy="323668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cs-CZ" dirty="0" err="1"/>
              <a:t>Mikroarchitektura</a:t>
            </a:r>
            <a:r>
              <a:rPr lang="cs-CZ" dirty="0"/>
              <a:t> procesorů</a:t>
            </a:r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50825" y="1600200"/>
            <a:ext cx="8642350" cy="4924425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74638" indent="-274638"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2400" dirty="0">
                <a:cs typeface="+mn-cs"/>
              </a:rPr>
              <a:t>Vývoj mikroprocesoru je složitým procesem, jehož výsledkem je základní návrh vnitřní struktury - architektury mikroprocesoru </a:t>
            </a:r>
          </a:p>
          <a:p>
            <a:pPr marL="274638" indent="-274638"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2400" dirty="0">
                <a:cs typeface="+mn-cs"/>
              </a:rPr>
              <a:t>Na této struktuře je pak založena jedna, nebo více mikroprocesorových řad</a:t>
            </a:r>
          </a:p>
          <a:p>
            <a:pPr marL="274638" indent="-274638"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2400" dirty="0" err="1">
                <a:cs typeface="+mn-cs"/>
              </a:rPr>
              <a:t>Mikroarchitektura</a:t>
            </a:r>
            <a:r>
              <a:rPr lang="cs-CZ" sz="2400" dirty="0">
                <a:cs typeface="+mn-cs"/>
              </a:rPr>
              <a:t> tak definuje vlastnosti mikroprocesorů na relativně dlouhou dobu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0" y="478941"/>
            <a:ext cx="5334000" cy="550415"/>
          </a:xfrm>
        </p:spPr>
        <p:txBody>
          <a:bodyPr>
            <a:noAutofit/>
          </a:bodyPr>
          <a:lstStyle/>
          <a:p>
            <a:r>
              <a:rPr lang="cs-CZ" sz="2400" dirty="0"/>
              <a:t>Architektura mikroprocesorů Intel </a:t>
            </a:r>
          </a:p>
        </p:txBody>
      </p:sp>
      <p:sp>
        <p:nvSpPr>
          <p:cNvPr id="3891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50825" y="1600200"/>
            <a:ext cx="8642350" cy="4924425"/>
          </a:xfrm>
          <a:prstGeom prst="rect">
            <a:avLst/>
          </a:prstGeom>
        </p:spPr>
        <p:txBody>
          <a:bodyPr/>
          <a:lstStyle/>
          <a:p>
            <a:pPr marL="274638" indent="-274638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2400" dirty="0">
                <a:cs typeface="+mn-cs"/>
              </a:rPr>
              <a:t>U procesorů Intelu najdeme několik rozdílných </a:t>
            </a:r>
            <a:r>
              <a:rPr lang="cs-CZ" sz="2400" dirty="0" err="1">
                <a:cs typeface="+mn-cs"/>
              </a:rPr>
              <a:t>mikroarchitektur</a:t>
            </a:r>
            <a:r>
              <a:rPr lang="cs-CZ" sz="2100" dirty="0">
                <a:cs typeface="+mn-cs"/>
              </a:rPr>
              <a:t>:</a:t>
            </a:r>
          </a:p>
          <a:p>
            <a:pPr marL="533400" lvl="1" indent="-258763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2000" b="1" dirty="0" err="1"/>
              <a:t>NetBurst</a:t>
            </a:r>
            <a:r>
              <a:rPr lang="cs-CZ" sz="2000" dirty="0"/>
              <a:t>, na níž jsou založeny desktopové procesory Pentium 4, Pentium D, Pentium </a:t>
            </a:r>
            <a:r>
              <a:rPr lang="cs-CZ" sz="2000" dirty="0" err="1"/>
              <a:t>Extreme</a:t>
            </a:r>
            <a:r>
              <a:rPr lang="cs-CZ" sz="2000" dirty="0"/>
              <a:t> </a:t>
            </a:r>
            <a:r>
              <a:rPr lang="cs-CZ" sz="2000" dirty="0" err="1"/>
              <a:t>Edition</a:t>
            </a:r>
            <a:r>
              <a:rPr lang="cs-CZ" sz="2000" dirty="0"/>
              <a:t> a serverové procesory </a:t>
            </a:r>
            <a:r>
              <a:rPr lang="cs-CZ" sz="2000" dirty="0" err="1"/>
              <a:t>Xeon</a:t>
            </a:r>
            <a:r>
              <a:rPr lang="cs-CZ" sz="2000" dirty="0"/>
              <a:t>	</a:t>
            </a:r>
          </a:p>
          <a:p>
            <a:pPr marL="533400" lvl="1" indent="-258763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2000" b="1" dirty="0"/>
              <a:t>Intel </a:t>
            </a:r>
            <a:r>
              <a:rPr lang="cs-CZ" sz="2000" b="1" dirty="0" err="1"/>
              <a:t>Core</a:t>
            </a:r>
            <a:r>
              <a:rPr lang="cs-CZ" sz="2000" b="1" dirty="0"/>
              <a:t> </a:t>
            </a:r>
            <a:r>
              <a:rPr lang="cs-CZ" sz="2000" b="1" dirty="0" err="1"/>
              <a:t>Microarchitecture</a:t>
            </a:r>
            <a:r>
              <a:rPr lang="cs-CZ" sz="2000" dirty="0"/>
              <a:t>, která tvoří základ pro mikroprocesory Intel </a:t>
            </a:r>
            <a:r>
              <a:rPr lang="cs-CZ" sz="2000" dirty="0" err="1"/>
              <a:t>Core</a:t>
            </a:r>
            <a:r>
              <a:rPr lang="cs-CZ" sz="2000" dirty="0"/>
              <a:t> Duo a </a:t>
            </a:r>
            <a:r>
              <a:rPr lang="it-IT" sz="2000" dirty="0"/>
              <a:t>Core 2 Quad</a:t>
            </a:r>
            <a:endParaRPr lang="cs-CZ" sz="2000" dirty="0"/>
          </a:p>
          <a:p>
            <a:pPr marL="533400" lvl="1" indent="-258763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it-IT" sz="2000" dirty="0"/>
              <a:t>procesory </a:t>
            </a:r>
            <a:r>
              <a:rPr lang="cs-CZ" sz="2000" dirty="0" err="1"/>
              <a:t>mikroarchitektury</a:t>
            </a:r>
            <a:r>
              <a:rPr lang="cs-CZ" sz="2000" dirty="0"/>
              <a:t> </a:t>
            </a:r>
            <a:r>
              <a:rPr lang="it-IT" sz="2000" b="1" dirty="0"/>
              <a:t>Nehalem</a:t>
            </a:r>
            <a:r>
              <a:rPr lang="it-IT" sz="2000" dirty="0"/>
              <a:t> nesou jména Core i3, Core i5 a Core i7</a:t>
            </a:r>
            <a:endParaRPr lang="cs-CZ" sz="2000" dirty="0"/>
          </a:p>
          <a:p>
            <a:pPr marL="533400" lvl="1" indent="-258763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2000" dirty="0"/>
              <a:t>procesory postavené na </a:t>
            </a:r>
            <a:r>
              <a:rPr lang="cs-CZ" sz="2000" dirty="0" err="1"/>
              <a:t>mikroarchitektuře</a:t>
            </a:r>
            <a:r>
              <a:rPr lang="cs-CZ" sz="2000" dirty="0"/>
              <a:t> </a:t>
            </a:r>
            <a:r>
              <a:rPr lang="cs-CZ" sz="2000" b="1" dirty="0" err="1"/>
              <a:t>Sandy</a:t>
            </a:r>
            <a:r>
              <a:rPr lang="cs-CZ" sz="2000" b="1" dirty="0"/>
              <a:t> </a:t>
            </a:r>
            <a:r>
              <a:rPr lang="cs-CZ" sz="2000" b="1" dirty="0" err="1"/>
              <a:t>Bridge</a:t>
            </a:r>
            <a:r>
              <a:rPr lang="cs-CZ" sz="2000" b="1" dirty="0"/>
              <a:t>/Ivy </a:t>
            </a:r>
            <a:r>
              <a:rPr lang="cs-CZ" sz="2000" b="1" dirty="0" err="1"/>
              <a:t>Bridge</a:t>
            </a:r>
            <a:r>
              <a:rPr lang="cs-CZ" sz="2000" b="1" dirty="0"/>
              <a:t> </a:t>
            </a:r>
            <a:r>
              <a:rPr lang="cs-CZ" sz="2000" dirty="0"/>
              <a:t>(nástupce </a:t>
            </a:r>
            <a:r>
              <a:rPr lang="cs-CZ" sz="2000" dirty="0" err="1"/>
              <a:t>Nehalemu</a:t>
            </a:r>
            <a:r>
              <a:rPr lang="cs-CZ" sz="2000" dirty="0"/>
              <a:t>) </a:t>
            </a:r>
            <a:r>
              <a:rPr lang="cs-CZ" sz="2000" dirty="0" err="1"/>
              <a:t>Core</a:t>
            </a:r>
            <a:r>
              <a:rPr lang="cs-CZ" sz="2000" dirty="0"/>
              <a:t> i3, i5 a i7, řady 2000</a:t>
            </a:r>
          </a:p>
          <a:p>
            <a:pPr marL="533400" lvl="1" indent="-258763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2000" dirty="0"/>
              <a:t>Procesory postavené na </a:t>
            </a:r>
            <a:r>
              <a:rPr lang="cs-CZ" sz="2000" dirty="0" err="1"/>
              <a:t>mikroarchitektuře</a:t>
            </a:r>
            <a:r>
              <a:rPr lang="cs-CZ" sz="2000" dirty="0"/>
              <a:t> </a:t>
            </a:r>
            <a:r>
              <a:rPr lang="cs-CZ" sz="2000" b="1" dirty="0" err="1"/>
              <a:t>Skylake</a:t>
            </a:r>
            <a:r>
              <a:rPr lang="cs-CZ" sz="2000" dirty="0"/>
              <a:t> </a:t>
            </a:r>
          </a:p>
          <a:p>
            <a:pPr marL="533400" lvl="1" indent="-258763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2000" dirty="0"/>
              <a:t>A další novější generace (Kaby </a:t>
            </a:r>
            <a:r>
              <a:rPr lang="cs-CZ" sz="2000" dirty="0" err="1"/>
              <a:t>Lake</a:t>
            </a:r>
            <a:r>
              <a:rPr lang="cs-CZ" sz="2000" dirty="0"/>
              <a:t>, </a:t>
            </a:r>
            <a:r>
              <a:rPr lang="cs-CZ" sz="2000" dirty="0" err="1"/>
              <a:t>Coffee</a:t>
            </a:r>
            <a:r>
              <a:rPr lang="cs-CZ" sz="2000" dirty="0"/>
              <a:t> </a:t>
            </a:r>
            <a:r>
              <a:rPr lang="cs-CZ" sz="2000" dirty="0" err="1"/>
              <a:t>Lake</a:t>
            </a:r>
            <a:r>
              <a:rPr lang="cs-CZ" sz="2000" dirty="0"/>
              <a:t>, </a:t>
            </a:r>
            <a:r>
              <a:rPr lang="cs-CZ" sz="2000" dirty="0" err="1"/>
              <a:t>Coffee</a:t>
            </a:r>
            <a:r>
              <a:rPr lang="cs-CZ" sz="2000" dirty="0"/>
              <a:t> </a:t>
            </a:r>
            <a:r>
              <a:rPr lang="cs-CZ" sz="2000" dirty="0" err="1"/>
              <a:t>Lake</a:t>
            </a:r>
            <a:r>
              <a:rPr lang="cs-CZ" sz="2000" dirty="0"/>
              <a:t> </a:t>
            </a:r>
            <a:r>
              <a:rPr lang="cs-CZ" sz="2000" dirty="0" err="1"/>
              <a:t>Refresh</a:t>
            </a:r>
            <a:r>
              <a:rPr lang="cs-CZ" sz="2000" dirty="0"/>
              <a:t>, </a:t>
            </a:r>
            <a:r>
              <a:rPr lang="cs-CZ" sz="2000" dirty="0" err="1"/>
              <a:t>Comet</a:t>
            </a:r>
            <a:r>
              <a:rPr lang="cs-CZ" sz="2000" dirty="0"/>
              <a:t> </a:t>
            </a:r>
            <a:r>
              <a:rPr lang="cs-CZ" sz="2000" dirty="0" err="1"/>
              <a:t>Lake</a:t>
            </a:r>
            <a:r>
              <a:rPr lang="cs-CZ" sz="2000" dirty="0"/>
              <a:t>, </a:t>
            </a:r>
            <a:r>
              <a:rPr lang="cs-CZ" sz="2000" dirty="0" err="1"/>
              <a:t>Rocket</a:t>
            </a:r>
            <a:r>
              <a:rPr lang="cs-CZ" sz="2000" dirty="0"/>
              <a:t> </a:t>
            </a:r>
            <a:r>
              <a:rPr lang="cs-CZ" sz="2000" dirty="0" err="1"/>
              <a:t>Lake</a:t>
            </a:r>
            <a:r>
              <a:rPr lang="cs-CZ" sz="2000" dirty="0"/>
              <a:t>, </a:t>
            </a:r>
            <a:r>
              <a:rPr lang="cs-CZ" sz="2000" dirty="0" err="1"/>
              <a:t>Alder</a:t>
            </a:r>
            <a:r>
              <a:rPr lang="cs-CZ" sz="2000" dirty="0"/>
              <a:t> </a:t>
            </a:r>
            <a:r>
              <a:rPr lang="cs-CZ" sz="2000" dirty="0" err="1"/>
              <a:t>Lake</a:t>
            </a:r>
            <a:r>
              <a:rPr lang="cs-CZ" sz="2000" dirty="0"/>
              <a:t>, </a:t>
            </a:r>
            <a:r>
              <a:rPr lang="cs-CZ" sz="2000" dirty="0" err="1"/>
              <a:t>Raptor</a:t>
            </a:r>
            <a:r>
              <a:rPr lang="cs-CZ" sz="2000" dirty="0"/>
              <a:t> </a:t>
            </a:r>
            <a:r>
              <a:rPr lang="cs-CZ" sz="2000" dirty="0" err="1"/>
              <a:t>Lake</a:t>
            </a:r>
            <a:r>
              <a:rPr lang="cs-CZ" sz="2000" dirty="0"/>
              <a:t>,…)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NetBurst</a:t>
            </a:r>
            <a:endParaRPr lang="cs-CZ" dirty="0"/>
          </a:p>
        </p:txBody>
      </p:sp>
      <p:sp>
        <p:nvSpPr>
          <p:cNvPr id="4096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50825" y="1187532"/>
            <a:ext cx="8642350" cy="533709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74638" indent="-274638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2400" dirty="0" err="1">
                <a:cs typeface="+mn-cs"/>
              </a:rPr>
              <a:t>Hyperpipelining</a:t>
            </a:r>
            <a:endParaRPr lang="cs-CZ" sz="2400" dirty="0">
              <a:cs typeface="+mn-cs"/>
            </a:endParaRPr>
          </a:p>
          <a:p>
            <a:pPr marL="536575" lvl="1" indent="-263525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1800" dirty="0">
                <a:cs typeface="+mn-cs"/>
              </a:rPr>
              <a:t>při vysokých frekvencích mikroprocesorů je doba zpracování jedné instrukce „dlouhá“ - procesor čeká na vybavení dat - řešení je řetězení instrukcí</a:t>
            </a:r>
          </a:p>
          <a:p>
            <a:pPr marL="808038" lvl="2" indent="-274638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1600" dirty="0">
                <a:cs typeface="+mn-cs"/>
              </a:rPr>
              <a:t>jedna instrukce je podávána z operační paměti, druhá dekódována, třetí zpracovávána atd. </a:t>
            </a:r>
          </a:p>
          <a:p>
            <a:pPr marL="808038" lvl="2" indent="-274638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1600" dirty="0">
                <a:cs typeface="+mn-cs"/>
              </a:rPr>
              <a:t>hloubka tohoto „potrubí“ je u </a:t>
            </a:r>
            <a:r>
              <a:rPr lang="cs-CZ" sz="1600" dirty="0" err="1">
                <a:cs typeface="+mn-cs"/>
              </a:rPr>
              <a:t>NetBurst</a:t>
            </a:r>
            <a:r>
              <a:rPr lang="cs-CZ" sz="1600" dirty="0">
                <a:cs typeface="+mn-cs"/>
              </a:rPr>
              <a:t> více než 20 instrukcí</a:t>
            </a:r>
          </a:p>
          <a:p>
            <a:pPr marL="274638" indent="-274638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2100" dirty="0">
                <a:cs typeface="+mn-cs"/>
              </a:rPr>
              <a:t>Vylepšená předpověď větvení instrukcí</a:t>
            </a:r>
          </a:p>
          <a:p>
            <a:pPr marL="536575" lvl="1" indent="-263525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1800" dirty="0"/>
              <a:t>při hlubokém </a:t>
            </a:r>
            <a:r>
              <a:rPr lang="cs-CZ" sz="1800" dirty="0" err="1"/>
              <a:t>pipeliningu</a:t>
            </a:r>
            <a:r>
              <a:rPr lang="cs-CZ" sz="1800" dirty="0"/>
              <a:t> je problémem větvení programu</a:t>
            </a:r>
          </a:p>
          <a:p>
            <a:pPr marL="808038" lvl="2" indent="-274638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1400" dirty="0"/>
              <a:t>logická jednotka se zdvojuje a pracuje se současně na více instrukcích pro případ, kdy je výsledek skoku kladný i záporný</a:t>
            </a:r>
          </a:p>
          <a:p>
            <a:pPr marL="274638" indent="-274638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2100" dirty="0">
                <a:cs typeface="+mn-cs"/>
              </a:rPr>
              <a:t>Rapid </a:t>
            </a:r>
            <a:r>
              <a:rPr lang="cs-CZ" sz="2100" dirty="0" err="1">
                <a:cs typeface="+mn-cs"/>
              </a:rPr>
              <a:t>Execution</a:t>
            </a:r>
            <a:r>
              <a:rPr lang="cs-CZ" sz="2100" dirty="0">
                <a:cs typeface="+mn-cs"/>
              </a:rPr>
              <a:t> </a:t>
            </a:r>
            <a:r>
              <a:rPr lang="cs-CZ" sz="2100" dirty="0" err="1">
                <a:cs typeface="+mn-cs"/>
              </a:rPr>
              <a:t>Engine</a:t>
            </a:r>
            <a:endParaRPr lang="cs-CZ" sz="2100" dirty="0">
              <a:cs typeface="+mn-cs"/>
            </a:endParaRPr>
          </a:p>
          <a:p>
            <a:pPr marL="536575" lvl="1" indent="-261938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1800" dirty="0"/>
              <a:t>zvyšuje výkon ALU – k dispozici 2 ALU pracující s dvojnásobnou frekvencí jádra</a:t>
            </a:r>
          </a:p>
          <a:p>
            <a:pPr marL="274638" indent="-274638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2100" dirty="0"/>
              <a:t>Nová sběrnice FSB (</a:t>
            </a:r>
            <a:r>
              <a:rPr lang="cs-CZ" sz="2100" dirty="0" err="1"/>
              <a:t>quad-pumped</a:t>
            </a:r>
            <a:r>
              <a:rPr lang="cs-CZ" sz="2100" dirty="0"/>
              <a:t>)</a:t>
            </a:r>
          </a:p>
          <a:p>
            <a:pPr marL="536575" lvl="1" indent="-263525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1800" dirty="0"/>
              <a:t>násobí frekvenci 4x</a:t>
            </a:r>
          </a:p>
          <a:p>
            <a:pPr marL="814388" lvl="2" indent="-280988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1400" dirty="0"/>
              <a:t>datová sběrnice zvládá čtyři přenosy dat za jeden hodinový cyklus (QDR) </a:t>
            </a:r>
          </a:p>
          <a:p>
            <a:pPr marL="274638" indent="-274638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2100" dirty="0"/>
              <a:t>Hyper-</a:t>
            </a:r>
            <a:r>
              <a:rPr lang="cs-CZ" sz="2100" dirty="0" err="1"/>
              <a:t>Threading</a:t>
            </a:r>
            <a:endParaRPr lang="cs-CZ" sz="2100" dirty="0"/>
          </a:p>
          <a:p>
            <a:pPr marL="536575" lvl="1" indent="-263525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1800" dirty="0"/>
              <a:t>jeden fyzický procesor se chová jako dva logické</a:t>
            </a:r>
          </a:p>
          <a:p>
            <a:pPr marL="800100" lvl="2" indent="0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None/>
            </a:pPr>
            <a:r>
              <a:rPr lang="cs-CZ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</a:t>
            </a:r>
          </a:p>
          <a:p>
            <a:pPr marL="0" indent="0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endParaRPr lang="cs-CZ" sz="2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endParaRPr lang="cs-CZ" sz="2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800100" lvl="2" indent="0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endParaRPr lang="cs-CZ" sz="1300" dirty="0">
              <a:solidFill>
                <a:schemeClr val="tx1">
                  <a:lumMod val="65000"/>
                  <a:lumOff val="35000"/>
                </a:schemeClr>
              </a:solidFill>
              <a:cs typeface="+mn-c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Intel Core Duo</a:t>
            </a:r>
          </a:p>
        </p:txBody>
      </p:sp>
      <p:sp>
        <p:nvSpPr>
          <p:cNvPr id="5734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50825" y="1600200"/>
            <a:ext cx="8642350" cy="4924425"/>
          </a:xfrm>
          <a:prstGeom prst="rect">
            <a:avLst/>
          </a:prstGeom>
        </p:spPr>
        <p:txBody>
          <a:bodyPr/>
          <a:lstStyle/>
          <a:p>
            <a:pPr marL="274638" indent="-274638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2400" dirty="0" err="1">
                <a:cs typeface="+mn-cs"/>
              </a:rPr>
              <a:t>Wide</a:t>
            </a:r>
            <a:r>
              <a:rPr lang="cs-CZ" sz="2400" dirty="0">
                <a:cs typeface="+mn-cs"/>
              </a:rPr>
              <a:t> </a:t>
            </a:r>
            <a:r>
              <a:rPr lang="cs-CZ" sz="2400" dirty="0" err="1">
                <a:cs typeface="+mn-cs"/>
              </a:rPr>
              <a:t>Dynamic</a:t>
            </a:r>
            <a:r>
              <a:rPr lang="cs-CZ" sz="2400" dirty="0">
                <a:cs typeface="+mn-cs"/>
              </a:rPr>
              <a:t> </a:t>
            </a:r>
            <a:r>
              <a:rPr lang="cs-CZ" sz="2400" dirty="0" err="1">
                <a:cs typeface="+mn-cs"/>
              </a:rPr>
              <a:t>Execution</a:t>
            </a:r>
            <a:endParaRPr lang="cs-CZ" sz="2400" dirty="0">
              <a:cs typeface="+mn-cs"/>
            </a:endParaRPr>
          </a:p>
          <a:p>
            <a:pPr marL="536575" lvl="1" indent="-261938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2000" dirty="0">
                <a:cs typeface="+mn-cs"/>
              </a:rPr>
              <a:t>umožňuje zpracovat čtyři nebo více instrukcí během jednoho cyklu</a:t>
            </a:r>
          </a:p>
          <a:p>
            <a:pPr marL="274638" indent="-274638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2400" dirty="0">
                <a:cs typeface="+mn-cs"/>
              </a:rPr>
              <a:t>Advanced Digital Media </a:t>
            </a:r>
            <a:r>
              <a:rPr lang="cs-CZ" sz="2400" dirty="0" err="1">
                <a:cs typeface="+mn-cs"/>
              </a:rPr>
              <a:t>Boost</a:t>
            </a:r>
            <a:endParaRPr lang="cs-CZ" sz="2400" dirty="0">
              <a:cs typeface="+mn-cs"/>
            </a:endParaRPr>
          </a:p>
          <a:p>
            <a:pPr marL="536575" lvl="1" indent="-261938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2000" dirty="0">
                <a:cs typeface="+mn-cs"/>
              </a:rPr>
              <a:t>zvyšuje výkon při zpracování multimediálního obsahu (hudba, video, počítačové hry)</a:t>
            </a:r>
          </a:p>
          <a:p>
            <a:pPr marL="536575" lvl="1" indent="-261938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2000" dirty="0">
                <a:cs typeface="+mn-cs"/>
              </a:rPr>
              <a:t>až dvojnásobného výkonu je dosaženo rozšířením datové šířky zpracovávaných instrukcí ze současných 64 na 128 bitů, a to na všech aritmeticko-logických jednotkách (ALU)</a:t>
            </a:r>
          </a:p>
          <a:p>
            <a:pPr marL="274638" indent="-274638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2400" dirty="0">
                <a:cs typeface="+mn-cs"/>
              </a:rPr>
              <a:t>Smart </a:t>
            </a:r>
            <a:r>
              <a:rPr lang="cs-CZ" sz="2400" dirty="0" err="1">
                <a:cs typeface="+mn-cs"/>
              </a:rPr>
              <a:t>Memory</a:t>
            </a:r>
            <a:r>
              <a:rPr lang="cs-CZ" sz="2400" dirty="0">
                <a:cs typeface="+mn-cs"/>
              </a:rPr>
              <a:t> Access</a:t>
            </a:r>
          </a:p>
          <a:p>
            <a:pPr marL="536575" lvl="1" indent="-261938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2000" dirty="0">
                <a:cs typeface="+mn-cs"/>
              </a:rPr>
              <a:t>architektura založena na těsné spolupráci několika jader procesoru</a:t>
            </a:r>
          </a:p>
          <a:p>
            <a:pPr marL="814388" lvl="2" indent="-280988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1800" dirty="0">
                <a:cs typeface="+mn-cs"/>
              </a:rPr>
              <a:t>Každé jádro má svou vyhrazenou </a:t>
            </a:r>
            <a:r>
              <a:rPr lang="cs-CZ" sz="1800" dirty="0" err="1">
                <a:cs typeface="+mn-cs"/>
              </a:rPr>
              <a:t>cache</a:t>
            </a:r>
            <a:r>
              <a:rPr lang="cs-CZ" sz="1800" dirty="0">
                <a:cs typeface="+mn-cs"/>
              </a:rPr>
              <a:t> L1, sdílenou </a:t>
            </a:r>
            <a:r>
              <a:rPr lang="cs-CZ" sz="1800" dirty="0" err="1">
                <a:cs typeface="+mn-cs"/>
              </a:rPr>
              <a:t>cache</a:t>
            </a:r>
            <a:r>
              <a:rPr lang="cs-CZ" sz="1800" dirty="0">
                <a:cs typeface="+mn-cs"/>
              </a:rPr>
              <a:t> L2 a společnou operační paměť</a:t>
            </a:r>
          </a:p>
          <a:p>
            <a:pPr marL="814388" lvl="2" indent="-280988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1800" dirty="0" err="1">
                <a:cs typeface="+mn-cs"/>
              </a:rPr>
              <a:t>Smart</a:t>
            </a:r>
            <a:r>
              <a:rPr lang="cs-CZ" sz="1800" dirty="0">
                <a:cs typeface="+mn-cs"/>
              </a:rPr>
              <a:t> </a:t>
            </a:r>
            <a:r>
              <a:rPr lang="cs-CZ" sz="1800" dirty="0" err="1">
                <a:cs typeface="+mn-cs"/>
              </a:rPr>
              <a:t>Memory</a:t>
            </a:r>
            <a:r>
              <a:rPr lang="cs-CZ" sz="1800" dirty="0">
                <a:cs typeface="+mn-cs"/>
              </a:rPr>
              <a:t> Access zvyšuje optimalizaci procesů v instrukční řadě, snižuje prodlevy procesoru při komunikaci s pamětí</a:t>
            </a:r>
          </a:p>
          <a:p>
            <a:pPr marL="0" indent="0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endParaRPr lang="cs-CZ" sz="2200" dirty="0">
              <a:solidFill>
                <a:schemeClr val="tx1">
                  <a:lumMod val="65000"/>
                  <a:lumOff val="35000"/>
                </a:schemeClr>
              </a:solidFill>
              <a:cs typeface="+mn-cs"/>
            </a:endParaRPr>
          </a:p>
          <a:p>
            <a:pPr marL="0" indent="0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endParaRPr lang="cs-CZ" sz="2100" dirty="0">
              <a:solidFill>
                <a:schemeClr val="tx1">
                  <a:lumMod val="65000"/>
                  <a:lumOff val="35000"/>
                </a:schemeClr>
              </a:solidFill>
              <a:cs typeface="+mn-c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Intel Core Duo</a:t>
            </a:r>
          </a:p>
        </p:txBody>
      </p:sp>
      <p:sp>
        <p:nvSpPr>
          <p:cNvPr id="5734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50825" y="1600200"/>
            <a:ext cx="8642350" cy="4924425"/>
          </a:xfrm>
          <a:prstGeom prst="rect">
            <a:avLst/>
          </a:prstGeom>
        </p:spPr>
        <p:txBody>
          <a:bodyPr/>
          <a:lstStyle/>
          <a:p>
            <a:pPr marL="274638" indent="-274638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2400" dirty="0">
                <a:cs typeface="+mn-cs"/>
              </a:rPr>
              <a:t>Advanced Smart </a:t>
            </a:r>
            <a:r>
              <a:rPr lang="cs-CZ" sz="2400" dirty="0" err="1">
                <a:cs typeface="+mn-cs"/>
              </a:rPr>
              <a:t>Cache</a:t>
            </a:r>
            <a:endParaRPr lang="cs-CZ" sz="2400" dirty="0">
              <a:cs typeface="+mn-cs"/>
            </a:endParaRPr>
          </a:p>
          <a:p>
            <a:pPr marL="536575" lvl="1" indent="-261938" defTabSz="533400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2000" dirty="0">
                <a:cs typeface="+mn-cs"/>
              </a:rPr>
              <a:t>optimalizuje práci s pamětí </a:t>
            </a:r>
            <a:r>
              <a:rPr lang="cs-CZ" sz="2000" dirty="0" err="1">
                <a:cs typeface="+mn-cs"/>
              </a:rPr>
              <a:t>cache</a:t>
            </a:r>
            <a:r>
              <a:rPr lang="cs-CZ" sz="2000" dirty="0">
                <a:cs typeface="+mn-cs"/>
              </a:rPr>
              <a:t> L2. </a:t>
            </a:r>
          </a:p>
          <a:p>
            <a:pPr marL="536575" lvl="1" indent="-261938" defTabSz="533400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2000" dirty="0">
                <a:cs typeface="+mn-cs"/>
              </a:rPr>
              <a:t>dynamické přiřazování velikosti </a:t>
            </a:r>
            <a:r>
              <a:rPr lang="cs-CZ" sz="2000" dirty="0" err="1">
                <a:cs typeface="+mn-cs"/>
              </a:rPr>
              <a:t>cache</a:t>
            </a:r>
            <a:r>
              <a:rPr lang="cs-CZ" sz="2000" dirty="0">
                <a:cs typeface="+mn-cs"/>
              </a:rPr>
              <a:t> podle potřeby jednotlivých jader</a:t>
            </a:r>
          </a:p>
          <a:p>
            <a:pPr marL="274638" indent="-274638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2400" dirty="0" err="1">
                <a:cs typeface="+mn-cs"/>
              </a:rPr>
              <a:t>Intelligent</a:t>
            </a:r>
            <a:r>
              <a:rPr lang="cs-CZ" sz="2400" dirty="0">
                <a:cs typeface="+mn-cs"/>
              </a:rPr>
              <a:t> </a:t>
            </a:r>
            <a:r>
              <a:rPr lang="cs-CZ" sz="2400" dirty="0" err="1">
                <a:cs typeface="+mn-cs"/>
              </a:rPr>
              <a:t>Power</a:t>
            </a:r>
            <a:r>
              <a:rPr lang="cs-CZ" sz="2400" dirty="0">
                <a:cs typeface="+mn-cs"/>
              </a:rPr>
              <a:t> </a:t>
            </a:r>
            <a:r>
              <a:rPr lang="cs-CZ" sz="2400" dirty="0" err="1">
                <a:cs typeface="+mn-cs"/>
              </a:rPr>
              <a:t>Capability</a:t>
            </a:r>
            <a:r>
              <a:rPr lang="cs-CZ" sz="2400" dirty="0">
                <a:cs typeface="+mn-cs"/>
              </a:rPr>
              <a:t> (IPC)</a:t>
            </a:r>
          </a:p>
          <a:p>
            <a:pPr marL="536575" lvl="1" indent="-261938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2000" dirty="0">
                <a:cs typeface="+mn-cs"/>
              </a:rPr>
              <a:t>zaměřen na minimalizaci odpadního tepla</a:t>
            </a:r>
          </a:p>
          <a:p>
            <a:pPr marL="536575" lvl="1" indent="-261938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2000" dirty="0">
                <a:cs typeface="+mn-cs"/>
              </a:rPr>
              <a:t>průběžně vyhodnocuje zatížení jednotlivých částí procesoru a v případě, že jsou dlouhodobě nevyužity, je vypne a sníží spotřebu procesoru. </a:t>
            </a:r>
          </a:p>
          <a:p>
            <a:pPr marL="536575" lvl="1" indent="-261938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2000" dirty="0">
                <a:cs typeface="+mn-cs"/>
              </a:rPr>
              <a:t>umožňuje také zmenšit datovou šířku ze 128 bitů na polovinu</a:t>
            </a:r>
          </a:p>
          <a:p>
            <a:pPr marL="536575" lvl="1" indent="-261938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2000" dirty="0">
                <a:cs typeface="+mn-cs"/>
              </a:rPr>
              <a:t>jádra procesoru vybaveny tepelnými senzory, které sledují teplotu jader a navrhují úpravu frekvence a napětí</a:t>
            </a:r>
          </a:p>
          <a:p>
            <a:pPr marL="536575" lvl="1" indent="-261938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2000" dirty="0">
                <a:cs typeface="+mn-cs"/>
              </a:rPr>
              <a:t>teplotní čidla spolupracují se základní deskou a ventilátory skříně, výsledkem je tišší chod celé počítačové sestavy</a:t>
            </a:r>
          </a:p>
          <a:p>
            <a:pPr marL="0" indent="0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endParaRPr lang="cs-CZ" sz="2100" dirty="0">
              <a:solidFill>
                <a:schemeClr val="tx1">
                  <a:lumMod val="65000"/>
                  <a:lumOff val="35000"/>
                </a:schemeClr>
              </a:solidFill>
              <a:cs typeface="+mn-cs"/>
            </a:endParaRPr>
          </a:p>
          <a:p>
            <a:pPr marL="0" indent="0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endParaRPr lang="cs-CZ" sz="2100" dirty="0">
              <a:solidFill>
                <a:schemeClr val="tx1">
                  <a:lumMod val="65000"/>
                  <a:lumOff val="35000"/>
                </a:schemeClr>
              </a:solidFill>
              <a:cs typeface="+mn-cs"/>
            </a:endParaRPr>
          </a:p>
          <a:p>
            <a:pPr marL="0" indent="0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endParaRPr lang="cs-CZ" sz="2200" dirty="0">
              <a:solidFill>
                <a:schemeClr val="tx1">
                  <a:lumMod val="65000"/>
                  <a:lumOff val="35000"/>
                </a:schemeClr>
              </a:solidFill>
              <a:cs typeface="+mn-cs"/>
            </a:endParaRPr>
          </a:p>
          <a:p>
            <a:pPr marL="0" indent="0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endParaRPr lang="cs-CZ" sz="2100" dirty="0">
              <a:solidFill>
                <a:schemeClr val="tx1">
                  <a:lumMod val="65000"/>
                  <a:lumOff val="35000"/>
                </a:schemeClr>
              </a:solidFill>
              <a:cs typeface="+mn-c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cs-CZ" b="1" dirty="0"/>
              <a:t>Intel NEHALEM</a:t>
            </a:r>
          </a:p>
        </p:txBody>
      </p:sp>
      <p:sp>
        <p:nvSpPr>
          <p:cNvPr id="9216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50825" y="1600200"/>
            <a:ext cx="8642350" cy="4924425"/>
          </a:xfrm>
          <a:prstGeom prst="rect">
            <a:avLst/>
          </a:prstGeom>
        </p:spPr>
        <p:txBody>
          <a:bodyPr/>
          <a:lstStyle/>
          <a:p>
            <a:pPr marL="274638" indent="-274638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2100" dirty="0">
                <a:solidFill>
                  <a:schemeClr val="tx1">
                    <a:lumMod val="65000"/>
                    <a:lumOff val="35000"/>
                  </a:schemeClr>
                </a:solidFill>
                <a:cs typeface="+mn-cs"/>
              </a:rPr>
              <a:t> </a:t>
            </a:r>
            <a:r>
              <a:rPr lang="cs-CZ" sz="2100" dirty="0" err="1">
                <a:cs typeface="+mn-cs"/>
              </a:rPr>
              <a:t>Mikroarchitektura</a:t>
            </a:r>
            <a:r>
              <a:rPr lang="cs-CZ" sz="2100" dirty="0">
                <a:cs typeface="+mn-cs"/>
              </a:rPr>
              <a:t> vychází z </a:t>
            </a:r>
            <a:r>
              <a:rPr lang="cs-CZ" sz="2100" dirty="0" err="1">
                <a:cs typeface="+mn-cs"/>
              </a:rPr>
              <a:t>Core</a:t>
            </a:r>
            <a:r>
              <a:rPr lang="cs-CZ" sz="2100" dirty="0">
                <a:cs typeface="+mn-cs"/>
              </a:rPr>
              <a:t> 2 Duo (C2D)</a:t>
            </a:r>
          </a:p>
          <a:p>
            <a:pPr marL="533400" lvl="1" indent="-274638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1700" dirty="0">
                <a:cs typeface="+mn-cs"/>
              </a:rPr>
              <a:t>typický procesor má 4 jádra, ale může mít až 8 jader</a:t>
            </a:r>
          </a:p>
          <a:p>
            <a:pPr marL="533400" lvl="1" indent="-274638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1700" dirty="0"/>
              <a:t>k</a:t>
            </a:r>
            <a:r>
              <a:rPr lang="cs-CZ" sz="1700" dirty="0">
                <a:cs typeface="+mn-cs"/>
              </a:rPr>
              <a:t>ombinace s Hyper-</a:t>
            </a:r>
            <a:r>
              <a:rPr lang="cs-CZ" sz="1700" dirty="0" err="1">
                <a:cs typeface="+mn-cs"/>
              </a:rPr>
              <a:t>Threading</a:t>
            </a:r>
            <a:r>
              <a:rPr lang="cs-CZ" sz="1700" dirty="0">
                <a:cs typeface="+mn-cs"/>
              </a:rPr>
              <a:t> - práce až se 16 vlákny</a:t>
            </a:r>
          </a:p>
          <a:p>
            <a:pPr marL="533400" lvl="1" indent="-274638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1700" dirty="0"/>
              <a:t>komunikace s RAM oddělena - odlehčení komunikačního kanálu z/do procesoru</a:t>
            </a:r>
            <a:endParaRPr lang="cs-CZ" dirty="0"/>
          </a:p>
          <a:p>
            <a:pPr marL="274638" indent="-274638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2100" dirty="0">
                <a:cs typeface="+mn-cs"/>
              </a:rPr>
              <a:t> Nová patice s 1366 piny</a:t>
            </a:r>
          </a:p>
          <a:p>
            <a:pPr marL="274638" indent="-274638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2100" dirty="0">
                <a:cs typeface="+mn-cs"/>
              </a:rPr>
              <a:t> Třívrstvá architektura CACHE</a:t>
            </a:r>
          </a:p>
          <a:p>
            <a:pPr marL="533400" lvl="1" indent="-274638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1700" dirty="0">
                <a:cs typeface="+mn-cs"/>
              </a:rPr>
              <a:t>L1 (rychlá) pro každé jádro samostatně 32kB pro data a 32kB pro instrukce, pro každé jádro samostatně</a:t>
            </a:r>
          </a:p>
          <a:p>
            <a:pPr marL="533400" lvl="1" indent="-274638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1700" dirty="0">
                <a:cs typeface="+mn-cs"/>
              </a:rPr>
              <a:t>L2(velká pomalejší) 256kB pro každé jádro samostatně</a:t>
            </a:r>
          </a:p>
          <a:p>
            <a:pPr marL="533400" lvl="1" indent="-274638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1700" dirty="0">
                <a:cs typeface="+mn-cs"/>
              </a:rPr>
              <a:t>L3 rychlá vyrovnávací, společná pro všechny jádra s kapacitou 8MB</a:t>
            </a:r>
          </a:p>
          <a:p>
            <a:pPr marL="274638" indent="-274638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2100" dirty="0">
                <a:cs typeface="+mn-cs"/>
              </a:rPr>
              <a:t> Podpora paměti typu DDR3 s frekvencí 800, 1067 a 1333MHz</a:t>
            </a:r>
          </a:p>
          <a:p>
            <a:pPr marL="274638" indent="-274638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2100" dirty="0">
                <a:cs typeface="+mn-cs"/>
              </a:rPr>
              <a:t> Podpora tří řadičů</a:t>
            </a:r>
          </a:p>
          <a:p>
            <a:pPr marL="274638" indent="-274638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2100" dirty="0">
                <a:cs typeface="+mn-cs"/>
              </a:rPr>
              <a:t> Komerční značení procesorů je </a:t>
            </a:r>
            <a:r>
              <a:rPr lang="cs-CZ" sz="2100" dirty="0" err="1"/>
              <a:t>Core</a:t>
            </a:r>
            <a:r>
              <a:rPr lang="cs-CZ" sz="2100" dirty="0"/>
              <a:t> i3, </a:t>
            </a:r>
            <a:r>
              <a:rPr lang="cs-CZ" sz="2100" dirty="0" err="1"/>
              <a:t>Core</a:t>
            </a:r>
            <a:r>
              <a:rPr lang="cs-CZ" sz="2100" dirty="0"/>
              <a:t> i5,</a:t>
            </a:r>
            <a:r>
              <a:rPr lang="cs-CZ" sz="2100" dirty="0">
                <a:cs typeface="+mn-cs"/>
              </a:rPr>
              <a:t> </a:t>
            </a:r>
            <a:r>
              <a:rPr lang="cs-CZ" sz="2100" dirty="0" err="1">
                <a:cs typeface="+mn-cs"/>
              </a:rPr>
              <a:t>Core</a:t>
            </a:r>
            <a:r>
              <a:rPr lang="cs-CZ" sz="2100" dirty="0">
                <a:cs typeface="+mn-cs"/>
              </a:rPr>
              <a:t> i7</a:t>
            </a:r>
          </a:p>
          <a:p>
            <a:pPr marL="0" indent="0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endParaRPr lang="cs-CZ" sz="2100" dirty="0">
              <a:solidFill>
                <a:schemeClr val="tx1">
                  <a:lumMod val="65000"/>
                  <a:lumOff val="35000"/>
                </a:schemeClr>
              </a:solidFill>
              <a:cs typeface="+mn-c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b="1" dirty="0">
                <a:solidFill>
                  <a:prstClr val="white"/>
                </a:solidFill>
              </a:rPr>
              <a:t>Intel NEHALEM</a:t>
            </a:r>
            <a:endParaRPr lang="cs-CZ" dirty="0"/>
          </a:p>
        </p:txBody>
      </p:sp>
      <p:pic>
        <p:nvPicPr>
          <p:cNvPr id="4" name="Obráze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648" y="1405082"/>
            <a:ext cx="7613073" cy="4788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1030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Intel NEHALEM</a:t>
            </a:r>
          </a:p>
        </p:txBody>
      </p:sp>
      <p:sp>
        <p:nvSpPr>
          <p:cNvPr id="9421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50825" y="1600200"/>
            <a:ext cx="8642350" cy="4924425"/>
          </a:xfrm>
          <a:prstGeom prst="rect">
            <a:avLst/>
          </a:prstGeom>
        </p:spPr>
        <p:txBody>
          <a:bodyPr/>
          <a:lstStyle/>
          <a:p>
            <a:pPr marL="307975" indent="-307975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2400" dirty="0">
                <a:cs typeface="+mn-cs"/>
              </a:rPr>
              <a:t>Nová procesorová sběrnice </a:t>
            </a:r>
            <a:r>
              <a:rPr lang="cs-CZ" sz="2400" dirty="0" err="1">
                <a:cs typeface="+mn-cs"/>
              </a:rPr>
              <a:t>QuickPath</a:t>
            </a:r>
            <a:endParaRPr lang="cs-CZ" sz="2400" dirty="0">
              <a:cs typeface="+mn-cs"/>
            </a:endParaRPr>
          </a:p>
          <a:p>
            <a:pPr marL="536575" lvl="1" indent="-307975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2000" dirty="0">
                <a:cs typeface="+mn-cs"/>
              </a:rPr>
              <a:t>podporuje </a:t>
            </a:r>
            <a:r>
              <a:rPr lang="cs-CZ" sz="2000" dirty="0" err="1">
                <a:cs typeface="+mn-cs"/>
              </a:rPr>
              <a:t>sério</a:t>
            </a:r>
            <a:r>
              <a:rPr lang="cs-CZ" sz="2000" dirty="0">
                <a:cs typeface="+mn-cs"/>
              </a:rPr>
              <a:t>-paralelní přenos typu point - to point (více zařízení více sběrnic)</a:t>
            </a:r>
          </a:p>
          <a:p>
            <a:pPr marL="536575" lvl="1" indent="-307975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2000" dirty="0">
                <a:cs typeface="+mn-cs"/>
              </a:rPr>
              <a:t>zvláštní kanál pro datový tok každým směrem</a:t>
            </a:r>
          </a:p>
          <a:p>
            <a:pPr marL="536575" lvl="1" indent="-307975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2000" dirty="0">
                <a:cs typeface="+mn-cs"/>
              </a:rPr>
              <a:t>rychlost až 25GB/s</a:t>
            </a:r>
          </a:p>
          <a:p>
            <a:pPr marL="307975" indent="-307975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2400" dirty="0">
                <a:cs typeface="+mn-cs"/>
              </a:rPr>
              <a:t>Nové sady instrukcí SSE4.2</a:t>
            </a:r>
          </a:p>
          <a:p>
            <a:pPr marL="307975" indent="-307975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2400" dirty="0">
                <a:cs typeface="+mn-cs"/>
              </a:rPr>
              <a:t>Vylepšená podpora zpracování textů</a:t>
            </a:r>
          </a:p>
          <a:p>
            <a:pPr marL="307975" indent="-307975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2400" dirty="0">
                <a:cs typeface="+mn-cs"/>
              </a:rPr>
              <a:t>Výpočet kontrolního součtu CRC32 (pro sítě Ethernet)</a:t>
            </a:r>
          </a:p>
          <a:p>
            <a:pPr marL="307975" indent="-307975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2400" dirty="0">
                <a:cs typeface="+mn-cs"/>
              </a:rPr>
              <a:t>Vylepšená forma EDAT</a:t>
            </a:r>
            <a:r>
              <a:rPr lang="cs-CZ" sz="2100" dirty="0">
                <a:cs typeface="+mn-cs"/>
              </a:rPr>
              <a:t> </a:t>
            </a:r>
            <a:r>
              <a:rPr lang="cs-CZ" sz="1800" dirty="0">
                <a:cs typeface="+mn-cs"/>
              </a:rPr>
              <a:t>(</a:t>
            </a:r>
            <a:r>
              <a:rPr lang="cs-CZ" sz="1800" dirty="0" err="1">
                <a:cs typeface="+mn-cs"/>
              </a:rPr>
              <a:t>Enhanced</a:t>
            </a:r>
            <a:r>
              <a:rPr lang="cs-CZ" sz="1800" dirty="0">
                <a:cs typeface="+mn-cs"/>
              </a:rPr>
              <a:t> </a:t>
            </a:r>
            <a:r>
              <a:rPr lang="cs-CZ" sz="1800" dirty="0" err="1">
                <a:cs typeface="+mn-cs"/>
              </a:rPr>
              <a:t>Dynamic</a:t>
            </a:r>
            <a:r>
              <a:rPr lang="cs-CZ" sz="1800" dirty="0">
                <a:cs typeface="+mn-cs"/>
              </a:rPr>
              <a:t> </a:t>
            </a:r>
            <a:r>
              <a:rPr lang="cs-CZ" sz="1800" dirty="0" err="1">
                <a:cs typeface="+mn-cs"/>
              </a:rPr>
              <a:t>Acceleration</a:t>
            </a:r>
            <a:r>
              <a:rPr lang="cs-CZ" sz="1800" dirty="0">
                <a:cs typeface="+mn-cs"/>
              </a:rPr>
              <a:t> Technology)</a:t>
            </a:r>
          </a:p>
          <a:p>
            <a:pPr marL="536575" lvl="1" indent="-307975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2000" dirty="0">
                <a:cs typeface="+mn-cs"/>
              </a:rPr>
              <a:t>nové možnosti přetaktování a to v možnosti navýšení taktu vytíženého jádra pokud ostatní není využito</a:t>
            </a:r>
          </a:p>
          <a:p>
            <a:pPr marL="0" indent="0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endParaRPr lang="cs-CZ" sz="2100" dirty="0">
              <a:solidFill>
                <a:schemeClr val="tx1">
                  <a:lumMod val="65000"/>
                  <a:lumOff val="35000"/>
                </a:schemeClr>
              </a:solidFill>
              <a:cs typeface="+mn-cs"/>
            </a:endParaRPr>
          </a:p>
          <a:p>
            <a:pPr marL="0" indent="0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endParaRPr lang="cs-CZ" sz="2100" dirty="0">
              <a:solidFill>
                <a:schemeClr val="tx1">
                  <a:lumMod val="65000"/>
                  <a:lumOff val="35000"/>
                </a:schemeClr>
              </a:solidFill>
              <a:cs typeface="+mn-cs"/>
            </a:endParaRPr>
          </a:p>
          <a:p>
            <a:pPr marL="0" indent="0">
              <a:buFontTx/>
              <a:buNone/>
            </a:pPr>
            <a:endParaRPr lang="cs-CZ" dirty="0"/>
          </a:p>
          <a:p>
            <a:pPr marL="0" indent="0">
              <a:buFontTx/>
              <a:buNone/>
            </a:pPr>
            <a:endParaRPr lang="cs-CZ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cs-CZ"/>
              <a:t>Vnitřní šířka mikroprocesoru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50825" y="1600200"/>
            <a:ext cx="8642350" cy="4924425"/>
          </a:xfrm>
          <a:prstGeom prst="rect">
            <a:avLst/>
          </a:prstGeom>
        </p:spPr>
        <p:txBody>
          <a:bodyPr/>
          <a:lstStyle/>
          <a:p>
            <a:pPr marL="274638" indent="-274638"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2400" dirty="0">
                <a:cs typeface="+mn-cs"/>
              </a:rPr>
              <a:t>Jde o schopnost zpracovat najednou určité množství informace</a:t>
            </a:r>
          </a:p>
          <a:p>
            <a:pPr marL="274638" indent="-274638"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2400" dirty="0">
                <a:cs typeface="+mn-cs"/>
              </a:rPr>
              <a:t>Dnes rozeznáváme:</a:t>
            </a:r>
          </a:p>
          <a:p>
            <a:pPr marL="533400" lvl="1" indent="-274638"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2000" dirty="0">
                <a:cs typeface="+mn-cs"/>
              </a:rPr>
              <a:t>jen 32bitové</a:t>
            </a:r>
          </a:p>
          <a:p>
            <a:pPr marL="533400" lvl="1" indent="-274638"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2000" dirty="0">
                <a:cs typeface="+mn-cs"/>
              </a:rPr>
              <a:t>jen 64bitové – hlavně servery</a:t>
            </a:r>
          </a:p>
          <a:p>
            <a:pPr marL="533400" lvl="1" indent="-274638"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2000" dirty="0">
                <a:cs typeface="+mn-cs"/>
              </a:rPr>
              <a:t>32 i 64bitové – dnes standard pro desktopy</a:t>
            </a:r>
          </a:p>
          <a:p>
            <a:pPr marL="274638" indent="-274638"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2400" dirty="0">
                <a:cs typeface="+mn-cs"/>
              </a:rPr>
              <a:t>O využití šířky dat rozhoduje OS a aplikační programy</a:t>
            </a:r>
          </a:p>
          <a:p>
            <a:pPr marL="274638" indent="-274638">
              <a:buFontTx/>
              <a:buNone/>
            </a:pPr>
            <a:endParaRPr lang="cs-CZ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b="1" dirty="0">
                <a:solidFill>
                  <a:prstClr val="white"/>
                </a:solidFill>
              </a:rPr>
              <a:t>Intel </a:t>
            </a:r>
            <a:r>
              <a:rPr lang="cs-CZ" b="1" dirty="0" err="1">
                <a:solidFill>
                  <a:prstClr val="white"/>
                </a:solidFill>
              </a:rPr>
              <a:t>Sandy</a:t>
            </a:r>
            <a:r>
              <a:rPr lang="cs-CZ" b="1" dirty="0">
                <a:solidFill>
                  <a:prstClr val="white"/>
                </a:solidFill>
              </a:rPr>
              <a:t> </a:t>
            </a:r>
            <a:r>
              <a:rPr lang="cs-CZ" b="1" dirty="0" err="1">
                <a:solidFill>
                  <a:prstClr val="white"/>
                </a:solidFill>
              </a:rPr>
              <a:t>Bridge</a:t>
            </a:r>
            <a:endParaRPr lang="cs-CZ" b="1" dirty="0"/>
          </a:p>
        </p:txBody>
      </p:sp>
      <p:pic>
        <p:nvPicPr>
          <p:cNvPr id="4" name="Obráze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684" y="1570182"/>
            <a:ext cx="8279472" cy="401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3996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Intel </a:t>
            </a:r>
            <a:r>
              <a:rPr lang="cs-CZ" dirty="0" err="1"/>
              <a:t>Sandy</a:t>
            </a:r>
            <a:r>
              <a:rPr lang="cs-CZ" dirty="0"/>
              <a:t> </a:t>
            </a:r>
            <a:r>
              <a:rPr lang="cs-CZ" dirty="0" err="1"/>
              <a:t>Bridge</a:t>
            </a:r>
            <a:endParaRPr lang="cs-CZ" dirty="0"/>
          </a:p>
        </p:txBody>
      </p:sp>
      <p:sp>
        <p:nvSpPr>
          <p:cNvPr id="9421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50825" y="1600200"/>
            <a:ext cx="8642350" cy="4924425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274638" indent="-274638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2400" dirty="0">
                <a:cs typeface="+mn-cs"/>
              </a:rPr>
              <a:t>Grafický procesor (GPU) v CPU</a:t>
            </a:r>
          </a:p>
          <a:p>
            <a:pPr marL="533400" lvl="1" indent="-274638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1800" dirty="0">
                <a:cs typeface="+mn-cs"/>
              </a:rPr>
              <a:t>Intel HD </a:t>
            </a:r>
            <a:r>
              <a:rPr lang="cs-CZ" sz="1800" dirty="0" err="1">
                <a:cs typeface="+mn-cs"/>
              </a:rPr>
              <a:t>Graphics</a:t>
            </a:r>
            <a:r>
              <a:rPr lang="cs-CZ" sz="1800" dirty="0">
                <a:cs typeface="+mn-cs"/>
              </a:rPr>
              <a:t> 2000 (resp. 3000)</a:t>
            </a:r>
          </a:p>
          <a:p>
            <a:pPr marL="533400" lvl="1" indent="-274638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1800" dirty="0">
                <a:cs typeface="+mn-cs"/>
              </a:rPr>
              <a:t>součást polovodičového čipu procesoru - přímý přístup do paměti L3 </a:t>
            </a:r>
            <a:r>
              <a:rPr lang="cs-CZ" sz="1800" dirty="0" err="1">
                <a:cs typeface="+mn-cs"/>
              </a:rPr>
              <a:t>cache</a:t>
            </a:r>
            <a:endParaRPr lang="cs-CZ" sz="1800" dirty="0">
              <a:cs typeface="+mn-cs"/>
            </a:endParaRPr>
          </a:p>
          <a:p>
            <a:pPr marL="533400" lvl="1" indent="-274638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1800" dirty="0">
                <a:cs typeface="+mn-cs"/>
              </a:rPr>
              <a:t>možnost změny frekvence a výkonu   dle potřeby programové aplikace - vlastní napájení, možnost vypnutí</a:t>
            </a:r>
          </a:p>
          <a:p>
            <a:pPr marL="274638" indent="-274638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2400" dirty="0" err="1">
                <a:cs typeface="+mn-cs"/>
              </a:rPr>
              <a:t>Sandy</a:t>
            </a:r>
            <a:r>
              <a:rPr lang="cs-CZ" sz="2400" dirty="0">
                <a:cs typeface="+mn-cs"/>
              </a:rPr>
              <a:t> </a:t>
            </a:r>
            <a:r>
              <a:rPr lang="cs-CZ" sz="2400" dirty="0" err="1">
                <a:cs typeface="+mn-cs"/>
              </a:rPr>
              <a:t>Bridge</a:t>
            </a:r>
            <a:r>
              <a:rPr lang="cs-CZ" sz="2400" dirty="0">
                <a:cs typeface="+mn-cs"/>
              </a:rPr>
              <a:t> procesory jsou </a:t>
            </a:r>
            <a:r>
              <a:rPr lang="cs-CZ" sz="2400" dirty="0" err="1">
                <a:cs typeface="+mn-cs"/>
              </a:rPr>
              <a:t>dvoujádrové</a:t>
            </a:r>
            <a:r>
              <a:rPr lang="cs-CZ" sz="2400" dirty="0">
                <a:cs typeface="+mn-cs"/>
              </a:rPr>
              <a:t> a </a:t>
            </a:r>
            <a:r>
              <a:rPr lang="cs-CZ" sz="2400" dirty="0" err="1">
                <a:cs typeface="+mn-cs"/>
              </a:rPr>
              <a:t>čtyřjádrové</a:t>
            </a:r>
            <a:endParaRPr lang="cs-CZ" sz="2400" dirty="0">
              <a:cs typeface="+mn-cs"/>
            </a:endParaRPr>
          </a:p>
          <a:p>
            <a:pPr marL="274638" indent="-274638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2400" dirty="0" err="1">
                <a:cs typeface="+mn-cs"/>
              </a:rPr>
              <a:t>Socket</a:t>
            </a:r>
            <a:r>
              <a:rPr lang="cs-CZ" sz="2400" dirty="0">
                <a:cs typeface="+mn-cs"/>
              </a:rPr>
              <a:t> LGA1155 </a:t>
            </a:r>
          </a:p>
          <a:p>
            <a:pPr marL="533400" lvl="1" indent="-274638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1800" dirty="0">
                <a:cs typeface="+mn-cs"/>
              </a:rPr>
              <a:t>o pin méně, než mají </a:t>
            </a:r>
            <a:r>
              <a:rPr lang="cs-CZ" sz="1800" dirty="0" err="1">
                <a:cs typeface="+mn-cs"/>
              </a:rPr>
              <a:t>Core</a:t>
            </a:r>
            <a:r>
              <a:rPr lang="cs-CZ" sz="1800" dirty="0">
                <a:cs typeface="+mn-cs"/>
              </a:rPr>
              <a:t> i5/i3 v LGA1156</a:t>
            </a:r>
          </a:p>
          <a:p>
            <a:pPr marL="274638" indent="-274638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2400" dirty="0">
                <a:cs typeface="+mn-cs"/>
              </a:rPr>
              <a:t>Plná integrace severního mostu do CPU (</a:t>
            </a:r>
            <a:r>
              <a:rPr lang="cs-CZ" sz="2400" dirty="0" err="1">
                <a:cs typeface="+mn-cs"/>
              </a:rPr>
              <a:t>Core</a:t>
            </a:r>
            <a:r>
              <a:rPr lang="cs-CZ" sz="2400" dirty="0">
                <a:cs typeface="+mn-cs"/>
              </a:rPr>
              <a:t> i7, i5, i3)</a:t>
            </a:r>
          </a:p>
          <a:p>
            <a:pPr marL="533400" lvl="1" indent="-274638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1800" dirty="0">
                <a:cs typeface="+mn-cs"/>
              </a:rPr>
              <a:t>integrace jader CPU + řadič OP + rozhraní grafické  sběrnice PCI-Express (s podporou </a:t>
            </a:r>
            <a:r>
              <a:rPr lang="cs-CZ" sz="1800" dirty="0" err="1">
                <a:cs typeface="+mn-cs"/>
              </a:rPr>
              <a:t>Multi</a:t>
            </a:r>
            <a:r>
              <a:rPr lang="cs-CZ" sz="1800" dirty="0">
                <a:cs typeface="+mn-cs"/>
              </a:rPr>
              <a:t>-GPU) + GPU  na jednom polovodičovém čipu</a:t>
            </a:r>
          </a:p>
          <a:p>
            <a:pPr marL="274638" indent="-274638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2400" dirty="0">
                <a:cs typeface="+mn-cs"/>
              </a:rPr>
              <a:t>Vnitřní kruhová sběrnice (ring bus)</a:t>
            </a:r>
          </a:p>
          <a:p>
            <a:pPr marL="533400" lvl="1" indent="-274638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1800" dirty="0">
                <a:cs typeface="+mn-cs"/>
              </a:rPr>
              <a:t>přímé propojení jader CPU, GPU  a obvodů SA pomocí kruhové  sběrnice (ring bus)</a:t>
            </a:r>
          </a:p>
          <a:p>
            <a:pPr marL="533400" lvl="1" indent="-274638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1800" dirty="0">
                <a:cs typeface="+mn-cs"/>
              </a:rPr>
              <a:t>CPU, GPU i obvody SA sdílejí L3 </a:t>
            </a:r>
            <a:r>
              <a:rPr lang="cs-CZ" sz="1800" dirty="0" err="1">
                <a:cs typeface="+mn-cs"/>
              </a:rPr>
              <a:t>Cache</a:t>
            </a:r>
            <a:r>
              <a:rPr lang="cs-CZ" sz="1800" dirty="0">
                <a:cs typeface="+mn-cs"/>
              </a:rPr>
              <a:t> (LLC = Last </a:t>
            </a:r>
            <a:r>
              <a:rPr lang="cs-CZ" sz="1800" dirty="0" err="1">
                <a:cs typeface="+mn-cs"/>
              </a:rPr>
              <a:t>Level</a:t>
            </a:r>
            <a:r>
              <a:rPr lang="cs-CZ" sz="1800" dirty="0">
                <a:cs typeface="+mn-cs"/>
              </a:rPr>
              <a:t> </a:t>
            </a:r>
            <a:r>
              <a:rPr lang="cs-CZ" sz="1800" dirty="0" err="1">
                <a:cs typeface="+mn-cs"/>
              </a:rPr>
              <a:t>Cache</a:t>
            </a:r>
            <a:r>
              <a:rPr lang="cs-CZ" sz="1800" dirty="0">
                <a:cs typeface="+mn-cs"/>
              </a:rPr>
              <a:t>)</a:t>
            </a:r>
          </a:p>
          <a:p>
            <a:pPr marL="533400" lvl="1" indent="-274638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1800" dirty="0">
                <a:cs typeface="+mn-cs"/>
              </a:rPr>
              <a:t>vysoká přenosová rychlost</a:t>
            </a:r>
          </a:p>
          <a:p>
            <a:pPr marL="0" indent="0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endParaRPr lang="cs-CZ" sz="2100" dirty="0">
              <a:solidFill>
                <a:schemeClr val="tx1">
                  <a:lumMod val="65000"/>
                  <a:lumOff val="35000"/>
                </a:schemeClr>
              </a:solidFill>
              <a:cs typeface="+mn-cs"/>
            </a:endParaRPr>
          </a:p>
          <a:p>
            <a:pPr marL="0" indent="0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endParaRPr lang="cs-CZ" sz="2100" dirty="0">
              <a:solidFill>
                <a:schemeClr val="tx1">
                  <a:lumMod val="65000"/>
                  <a:lumOff val="35000"/>
                </a:schemeClr>
              </a:solidFill>
              <a:cs typeface="+mn-cs"/>
            </a:endParaRPr>
          </a:p>
          <a:p>
            <a:pPr marL="0" indent="0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endParaRPr lang="cs-CZ" sz="2100" dirty="0">
              <a:solidFill>
                <a:schemeClr val="tx1">
                  <a:lumMod val="65000"/>
                  <a:lumOff val="35000"/>
                </a:schemeClr>
              </a:solidFill>
              <a:cs typeface="+mn-cs"/>
            </a:endParaRPr>
          </a:p>
          <a:p>
            <a:pPr marL="0" indent="0">
              <a:buFontTx/>
              <a:buNone/>
            </a:pPr>
            <a:endParaRPr lang="cs-CZ" dirty="0"/>
          </a:p>
          <a:p>
            <a:pPr marL="0" indent="0">
              <a:buFontTx/>
              <a:buNone/>
            </a:pPr>
            <a:endParaRPr lang="cs-CZ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Intel </a:t>
            </a:r>
            <a:r>
              <a:rPr lang="cs-CZ" dirty="0" err="1"/>
              <a:t>Sandy</a:t>
            </a:r>
            <a:r>
              <a:rPr lang="cs-CZ" dirty="0"/>
              <a:t> </a:t>
            </a:r>
            <a:r>
              <a:rPr lang="cs-CZ" dirty="0" err="1"/>
              <a:t>Bridge</a:t>
            </a:r>
            <a:endParaRPr lang="cs-CZ" dirty="0"/>
          </a:p>
        </p:txBody>
      </p:sp>
      <p:sp>
        <p:nvSpPr>
          <p:cNvPr id="9421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50825" y="1600200"/>
            <a:ext cx="8642350" cy="4924425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74638" indent="-274638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2400" dirty="0" err="1">
                <a:cs typeface="+mn-cs"/>
              </a:rPr>
              <a:t>System</a:t>
            </a:r>
            <a:r>
              <a:rPr lang="cs-CZ" sz="2400" dirty="0">
                <a:cs typeface="+mn-cs"/>
              </a:rPr>
              <a:t> Agent</a:t>
            </a:r>
          </a:p>
          <a:p>
            <a:pPr marL="533400" lvl="1" indent="-274638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1800" dirty="0"/>
              <a:t>jedná se v podstatě o obvody severního mostu </a:t>
            </a:r>
          </a:p>
          <a:p>
            <a:pPr marL="533400" lvl="1" indent="-274638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1800" dirty="0"/>
              <a:t>řadič operační paměti DDR3</a:t>
            </a:r>
          </a:p>
          <a:p>
            <a:pPr marL="533400" lvl="1" indent="-274638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1800" dirty="0"/>
              <a:t>řadič sběrnice PCI-Express x16 verze 2.0 (lze rozdělit na dvě linky x8), podpora </a:t>
            </a:r>
            <a:r>
              <a:rPr lang="cs-CZ" sz="1800" dirty="0" err="1"/>
              <a:t>Multi</a:t>
            </a:r>
            <a:r>
              <a:rPr lang="cs-CZ" sz="1800" dirty="0"/>
              <a:t>-GPU</a:t>
            </a:r>
          </a:p>
          <a:p>
            <a:pPr marL="274638" indent="-274638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2400" dirty="0">
                <a:cs typeface="+mn-cs"/>
              </a:rPr>
              <a:t>PCU (Power </a:t>
            </a:r>
            <a:r>
              <a:rPr lang="cs-CZ" sz="2400" dirty="0" err="1">
                <a:cs typeface="+mn-cs"/>
              </a:rPr>
              <a:t>Control</a:t>
            </a:r>
            <a:r>
              <a:rPr lang="cs-CZ" sz="2400" dirty="0">
                <a:cs typeface="+mn-cs"/>
              </a:rPr>
              <a:t> Unit)</a:t>
            </a:r>
          </a:p>
          <a:p>
            <a:pPr marL="533400" lvl="1" indent="-274638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1800" dirty="0">
                <a:cs typeface="+mn-cs"/>
              </a:rPr>
              <a:t>obvod řízení napájení, frekvence a tepelného monitoringu procesoru</a:t>
            </a:r>
          </a:p>
          <a:p>
            <a:pPr marL="274638" indent="-274638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2400" dirty="0">
                <a:cs typeface="+mn-cs"/>
              </a:rPr>
              <a:t>Media </a:t>
            </a:r>
            <a:r>
              <a:rPr lang="cs-CZ" sz="2400" dirty="0" err="1">
                <a:cs typeface="+mn-cs"/>
              </a:rPr>
              <a:t>Engine</a:t>
            </a:r>
            <a:endParaRPr lang="cs-CZ" sz="2400" dirty="0">
              <a:cs typeface="+mn-cs"/>
            </a:endParaRPr>
          </a:p>
          <a:p>
            <a:pPr marL="533400" lvl="1" indent="-274638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1800" dirty="0">
                <a:cs typeface="+mn-cs"/>
              </a:rPr>
              <a:t>obvod pro dekódování videa a převod do jiných formátů</a:t>
            </a:r>
          </a:p>
          <a:p>
            <a:pPr marL="274638" indent="-274638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2400" dirty="0">
                <a:cs typeface="+mn-cs"/>
              </a:rPr>
              <a:t>Oddělené napájení CPU, GPU, </a:t>
            </a:r>
            <a:r>
              <a:rPr lang="cs-CZ" sz="2400" dirty="0" err="1">
                <a:cs typeface="+mn-cs"/>
              </a:rPr>
              <a:t>System</a:t>
            </a:r>
            <a:r>
              <a:rPr lang="cs-CZ" sz="2400" dirty="0">
                <a:cs typeface="+mn-cs"/>
              </a:rPr>
              <a:t> Agent (SA)</a:t>
            </a:r>
          </a:p>
          <a:p>
            <a:pPr marL="533400" lvl="1" indent="-274638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1800" dirty="0">
                <a:cs typeface="+mn-cs"/>
              </a:rPr>
              <a:t>vlastní napájení a kmitočet</a:t>
            </a:r>
          </a:p>
          <a:p>
            <a:pPr marL="533400" lvl="1" indent="-274638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1800" dirty="0">
                <a:cs typeface="+mn-cs"/>
              </a:rPr>
              <a:t>efektivnější řízení spotřeby - nižší tepelné vyzařování, - delší čas práce na akumulátory</a:t>
            </a:r>
          </a:p>
          <a:p>
            <a:pPr marL="533400" lvl="1" indent="-274638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1800" dirty="0">
                <a:cs typeface="+mn-cs"/>
              </a:rPr>
              <a:t>širší možnosti přetaktování</a:t>
            </a:r>
          </a:p>
          <a:p>
            <a:pPr marL="0" indent="0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endParaRPr lang="cs-CZ" sz="2100" dirty="0">
              <a:solidFill>
                <a:schemeClr val="tx1">
                  <a:lumMod val="65000"/>
                  <a:lumOff val="35000"/>
                </a:schemeClr>
              </a:solidFill>
              <a:cs typeface="+mn-cs"/>
            </a:endParaRPr>
          </a:p>
          <a:p>
            <a:pPr marL="0" indent="0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endParaRPr lang="cs-CZ" sz="2100" dirty="0">
              <a:solidFill>
                <a:schemeClr val="tx1">
                  <a:lumMod val="65000"/>
                  <a:lumOff val="35000"/>
                </a:schemeClr>
              </a:solidFill>
              <a:cs typeface="+mn-cs"/>
            </a:endParaRPr>
          </a:p>
          <a:p>
            <a:pPr marL="0" indent="0">
              <a:buFontTx/>
              <a:buNone/>
            </a:pPr>
            <a:endParaRPr lang="cs-CZ" dirty="0"/>
          </a:p>
          <a:p>
            <a:pPr marL="0" indent="0">
              <a:buFontTx/>
              <a:buNone/>
            </a:pPr>
            <a:endParaRPr lang="cs-CZ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Intel </a:t>
            </a:r>
            <a:r>
              <a:rPr lang="cs-CZ" dirty="0" err="1"/>
              <a:t>Sandy</a:t>
            </a:r>
            <a:r>
              <a:rPr lang="cs-CZ" dirty="0"/>
              <a:t> </a:t>
            </a:r>
            <a:r>
              <a:rPr lang="cs-CZ" dirty="0" err="1"/>
              <a:t>Bridge</a:t>
            </a:r>
            <a:endParaRPr lang="cs-CZ" dirty="0"/>
          </a:p>
        </p:txBody>
      </p:sp>
      <p:sp>
        <p:nvSpPr>
          <p:cNvPr id="9421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50825" y="1600200"/>
            <a:ext cx="8642350" cy="4924425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74638" indent="-274638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2400" dirty="0">
                <a:cs typeface="+mn-cs"/>
              </a:rPr>
              <a:t>Turbo </a:t>
            </a:r>
            <a:r>
              <a:rPr lang="cs-CZ" sz="2400" dirty="0" err="1">
                <a:cs typeface="+mn-cs"/>
              </a:rPr>
              <a:t>Boost</a:t>
            </a:r>
            <a:r>
              <a:rPr lang="cs-CZ" sz="2400" dirty="0">
                <a:cs typeface="+mn-cs"/>
              </a:rPr>
              <a:t> 2.0</a:t>
            </a:r>
          </a:p>
          <a:p>
            <a:pPr marL="533400" lvl="1" indent="-274638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1800" dirty="0"/>
              <a:t>není implementováno u CPU řady </a:t>
            </a:r>
            <a:r>
              <a:rPr lang="cs-CZ" sz="1800" dirty="0" err="1"/>
              <a:t>Core</a:t>
            </a:r>
            <a:r>
              <a:rPr lang="cs-CZ" sz="1800" dirty="0"/>
              <a:t> i3</a:t>
            </a:r>
          </a:p>
          <a:p>
            <a:pPr marL="533400" lvl="1" indent="-274638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1800" dirty="0"/>
              <a:t>obvod PCU (Power </a:t>
            </a:r>
            <a:r>
              <a:rPr lang="cs-CZ" sz="1800" dirty="0" err="1"/>
              <a:t>Control</a:t>
            </a:r>
            <a:r>
              <a:rPr lang="cs-CZ" sz="1800" dirty="0"/>
              <a:t> Unit) dokáže krátkodobě přetaktovat procesor nad rámec maximální hodnoty TDP (např. při spouštění programu, náročný výpočet). Poté klesne na základní frekvenci s maximálním Turbo násobičem - urychlení startu náročných programů, urychlení výpočtu, apod.</a:t>
            </a:r>
          </a:p>
          <a:p>
            <a:pPr marL="274638" indent="-274638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2400" dirty="0">
                <a:cs typeface="+mn-cs"/>
              </a:rPr>
              <a:t>Rozšíření instrukční sady AVX = </a:t>
            </a:r>
            <a:r>
              <a:rPr lang="cs-CZ" sz="2400" dirty="0" err="1">
                <a:cs typeface="+mn-cs"/>
              </a:rPr>
              <a:t>Advanced</a:t>
            </a:r>
            <a:r>
              <a:rPr lang="cs-CZ" sz="2400" dirty="0">
                <a:cs typeface="+mn-cs"/>
              </a:rPr>
              <a:t> </a:t>
            </a:r>
            <a:r>
              <a:rPr lang="cs-CZ" sz="2400" dirty="0" err="1">
                <a:cs typeface="+mn-cs"/>
              </a:rPr>
              <a:t>Vector</a:t>
            </a:r>
            <a:r>
              <a:rPr lang="cs-CZ" sz="2400" dirty="0">
                <a:cs typeface="+mn-cs"/>
              </a:rPr>
              <a:t> </a:t>
            </a:r>
            <a:r>
              <a:rPr lang="cs-CZ" sz="2400" dirty="0" err="1">
                <a:cs typeface="+mn-cs"/>
              </a:rPr>
              <a:t>Extension</a:t>
            </a:r>
            <a:endParaRPr lang="cs-CZ" sz="2400" dirty="0">
              <a:cs typeface="+mn-cs"/>
            </a:endParaRPr>
          </a:p>
          <a:p>
            <a:pPr marL="274638" lvl="1" indent="-274638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2400" dirty="0">
                <a:cs typeface="+mn-cs"/>
              </a:rPr>
              <a:t>implementace nových 256 bitových registrů</a:t>
            </a:r>
          </a:p>
          <a:p>
            <a:pPr marL="533400" lvl="1" indent="-274638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1800" dirty="0">
                <a:cs typeface="+mn-cs"/>
              </a:rPr>
              <a:t>instrukce pracují s 256 bitovými operandy v 1 taktu</a:t>
            </a:r>
          </a:p>
          <a:p>
            <a:pPr marL="533400" lvl="1" indent="-274638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1800" dirty="0">
                <a:cs typeface="+mn-cs"/>
              </a:rPr>
              <a:t>využití v náročných matematických aplikacích u výpočtů s  čísly v plovoucí řádové čárce, u šifrovacích algoritmů, atd. </a:t>
            </a:r>
          </a:p>
          <a:p>
            <a:pPr marL="0" indent="0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endParaRPr lang="cs-CZ" sz="2100" dirty="0">
              <a:solidFill>
                <a:schemeClr val="tx1">
                  <a:lumMod val="65000"/>
                  <a:lumOff val="35000"/>
                </a:schemeClr>
              </a:solidFill>
              <a:cs typeface="+mn-cs"/>
            </a:endParaRPr>
          </a:p>
          <a:p>
            <a:pPr marL="0" indent="0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endParaRPr lang="cs-CZ" sz="2100" dirty="0">
              <a:solidFill>
                <a:schemeClr val="tx1">
                  <a:lumMod val="65000"/>
                  <a:lumOff val="35000"/>
                </a:schemeClr>
              </a:solidFill>
              <a:cs typeface="+mn-cs"/>
            </a:endParaRPr>
          </a:p>
          <a:p>
            <a:pPr marL="0" indent="0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endParaRPr lang="cs-CZ" sz="2100" dirty="0">
              <a:solidFill>
                <a:schemeClr val="tx1">
                  <a:lumMod val="65000"/>
                  <a:lumOff val="35000"/>
                </a:schemeClr>
              </a:solidFill>
              <a:cs typeface="+mn-cs"/>
            </a:endParaRPr>
          </a:p>
          <a:p>
            <a:pPr marL="0" indent="0">
              <a:buFontTx/>
              <a:buNone/>
            </a:pPr>
            <a:endParaRPr lang="cs-CZ" dirty="0"/>
          </a:p>
          <a:p>
            <a:pPr marL="0" indent="0">
              <a:buFontTx/>
              <a:buNone/>
            </a:pPr>
            <a:endParaRPr lang="cs-CZ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b="1" dirty="0"/>
              <a:t>Intel Ivy </a:t>
            </a:r>
            <a:r>
              <a:rPr lang="cs-CZ" b="1" dirty="0" err="1"/>
              <a:t>Bridge</a:t>
            </a:r>
            <a:r>
              <a:rPr lang="cs-CZ" b="1" dirty="0"/>
              <a:t> </a:t>
            </a:r>
          </a:p>
        </p:txBody>
      </p:sp>
      <p:pic>
        <p:nvPicPr>
          <p:cNvPr id="4" name="Obráze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0" y="1790699"/>
            <a:ext cx="7874000" cy="3631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2739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Intel Ivy </a:t>
            </a:r>
            <a:r>
              <a:rPr lang="cs-CZ" dirty="0" err="1"/>
              <a:t>Bridge</a:t>
            </a:r>
            <a:r>
              <a:rPr lang="cs-CZ" dirty="0"/>
              <a:t> </a:t>
            </a:r>
          </a:p>
        </p:txBody>
      </p:sp>
      <p:sp>
        <p:nvSpPr>
          <p:cNvPr id="9421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50825" y="1600200"/>
            <a:ext cx="8642350" cy="4924425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74638" indent="-274638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2400" dirty="0">
                <a:cs typeface="+mn-cs"/>
              </a:rPr>
              <a:t>Kódové označení pro 22nm </a:t>
            </a:r>
            <a:r>
              <a:rPr lang="cs-CZ" sz="2400" dirty="0" err="1">
                <a:cs typeface="+mn-cs"/>
              </a:rPr>
              <a:t>Sandy</a:t>
            </a:r>
            <a:r>
              <a:rPr lang="cs-CZ" sz="2400" dirty="0">
                <a:cs typeface="+mn-cs"/>
              </a:rPr>
              <a:t> </a:t>
            </a:r>
            <a:r>
              <a:rPr lang="cs-CZ" sz="2400" dirty="0" err="1">
                <a:cs typeface="+mn-cs"/>
              </a:rPr>
              <a:t>Bridge</a:t>
            </a:r>
            <a:endParaRPr lang="cs-CZ" sz="2400" dirty="0">
              <a:cs typeface="+mn-cs"/>
            </a:endParaRPr>
          </a:p>
          <a:p>
            <a:pPr marL="274638" indent="-274638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2400" dirty="0">
                <a:cs typeface="+mn-cs"/>
              </a:rPr>
              <a:t>Ivy </a:t>
            </a:r>
            <a:r>
              <a:rPr lang="cs-CZ" sz="2400" dirty="0" err="1">
                <a:cs typeface="+mn-cs"/>
              </a:rPr>
              <a:t>Bridge</a:t>
            </a:r>
            <a:r>
              <a:rPr lang="cs-CZ" sz="2400" dirty="0">
                <a:cs typeface="+mn-cs"/>
              </a:rPr>
              <a:t> procesory jsou zpětně kompatibilní s platformou </a:t>
            </a:r>
            <a:r>
              <a:rPr lang="cs-CZ" sz="2400" dirty="0" err="1">
                <a:cs typeface="+mn-cs"/>
              </a:rPr>
              <a:t>Sandy</a:t>
            </a:r>
            <a:r>
              <a:rPr lang="cs-CZ" sz="2400" dirty="0">
                <a:cs typeface="+mn-cs"/>
              </a:rPr>
              <a:t> </a:t>
            </a:r>
            <a:r>
              <a:rPr lang="cs-CZ" sz="2400" dirty="0" err="1">
                <a:cs typeface="+mn-cs"/>
              </a:rPr>
              <a:t>Bridge</a:t>
            </a:r>
            <a:endParaRPr lang="cs-CZ" sz="2400" dirty="0">
              <a:cs typeface="+mn-cs"/>
            </a:endParaRPr>
          </a:p>
          <a:p>
            <a:pPr marL="274638" indent="-274638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2400" dirty="0">
                <a:cs typeface="+mn-cs"/>
              </a:rPr>
              <a:t>Ivy </a:t>
            </a:r>
            <a:r>
              <a:rPr lang="cs-CZ" sz="2400" dirty="0" err="1">
                <a:cs typeface="+mn-cs"/>
              </a:rPr>
              <a:t>Bridge</a:t>
            </a:r>
            <a:r>
              <a:rPr lang="cs-CZ" sz="2400" dirty="0">
                <a:cs typeface="+mn-cs"/>
              </a:rPr>
              <a:t> obecně vylepšuje funkce </a:t>
            </a:r>
            <a:r>
              <a:rPr lang="cs-CZ" sz="2400" dirty="0" err="1">
                <a:cs typeface="+mn-cs"/>
              </a:rPr>
              <a:t>Sandy</a:t>
            </a:r>
            <a:r>
              <a:rPr lang="cs-CZ" sz="2400" dirty="0">
                <a:cs typeface="+mn-cs"/>
              </a:rPr>
              <a:t> </a:t>
            </a:r>
            <a:r>
              <a:rPr lang="cs-CZ" sz="2400" dirty="0" err="1">
                <a:cs typeface="+mn-cs"/>
              </a:rPr>
              <a:t>Bridge</a:t>
            </a:r>
            <a:endParaRPr lang="cs-CZ" sz="2400" dirty="0">
              <a:cs typeface="+mn-cs"/>
            </a:endParaRPr>
          </a:p>
          <a:p>
            <a:pPr marL="533400" lvl="1" indent="-274638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1800" dirty="0"/>
              <a:t>použití Intel's </a:t>
            </a:r>
            <a:r>
              <a:rPr lang="cs-CZ" sz="1800" dirty="0" err="1"/>
              <a:t>tri-gate</a:t>
            </a:r>
            <a:r>
              <a:rPr lang="cs-CZ" sz="1800" dirty="0"/>
              <a:t> transistor technology, které výrazně snižují spotřebu energie</a:t>
            </a:r>
          </a:p>
          <a:p>
            <a:pPr marL="533400" lvl="1" indent="-274638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1800" dirty="0"/>
              <a:t>podpora PCI Express 3.0</a:t>
            </a:r>
          </a:p>
          <a:p>
            <a:pPr marL="533400" lvl="1" indent="-274638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1800" dirty="0"/>
              <a:t>vestavěný GPU má umožnit provádění až 16 instrukcí (</a:t>
            </a:r>
            <a:r>
              <a:rPr lang="cs-CZ" sz="1800" dirty="0" err="1"/>
              <a:t>Sandy</a:t>
            </a:r>
            <a:r>
              <a:rPr lang="cs-CZ" sz="1800" dirty="0"/>
              <a:t> </a:t>
            </a:r>
            <a:r>
              <a:rPr lang="cs-CZ" sz="1800" dirty="0" err="1"/>
              <a:t>Bridge</a:t>
            </a:r>
            <a:r>
              <a:rPr lang="cs-CZ" sz="1800" dirty="0"/>
              <a:t> jen 12) </a:t>
            </a:r>
          </a:p>
          <a:p>
            <a:pPr marL="533400" lvl="1" indent="-274638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1800" dirty="0"/>
              <a:t>další generace Intel </a:t>
            </a:r>
            <a:r>
              <a:rPr lang="cs-CZ" sz="1800" dirty="0" err="1"/>
              <a:t>Quick</a:t>
            </a:r>
            <a:r>
              <a:rPr lang="cs-CZ" sz="1800" dirty="0"/>
              <a:t> </a:t>
            </a:r>
            <a:r>
              <a:rPr lang="cs-CZ" sz="1800" dirty="0" err="1"/>
              <a:t>Sync</a:t>
            </a:r>
            <a:r>
              <a:rPr lang="cs-CZ" sz="1800" dirty="0"/>
              <a:t> Video</a:t>
            </a:r>
          </a:p>
          <a:p>
            <a:pPr marL="533400" lvl="1" indent="-274638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1800" dirty="0"/>
              <a:t>nový generátor náhodných čísel a </a:t>
            </a:r>
            <a:r>
              <a:rPr lang="cs-CZ" sz="1800" dirty="0" err="1"/>
              <a:t>RdRand</a:t>
            </a:r>
            <a:r>
              <a:rPr lang="cs-CZ" sz="1800" dirty="0"/>
              <a:t> instrukce</a:t>
            </a:r>
          </a:p>
          <a:p>
            <a:pPr marL="533400" lvl="1" indent="-274638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1800" dirty="0" err="1"/>
              <a:t>čipset</a:t>
            </a:r>
            <a:r>
              <a:rPr lang="cs-CZ" sz="1800" dirty="0"/>
              <a:t> má integrovanou sběrnici USB 3.0</a:t>
            </a:r>
          </a:p>
          <a:p>
            <a:pPr marL="533400" lvl="1" indent="-274638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1800" dirty="0"/>
              <a:t>Podpora rozlišení do 4K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b="1" dirty="0"/>
              <a:t>Intel </a:t>
            </a:r>
            <a:r>
              <a:rPr lang="cs-CZ" b="1" dirty="0" err="1"/>
              <a:t>Haswell</a:t>
            </a:r>
            <a:endParaRPr lang="cs-CZ" b="1" dirty="0"/>
          </a:p>
        </p:txBody>
      </p:sp>
      <p:pic>
        <p:nvPicPr>
          <p:cNvPr id="4" name="Obráze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291" y="1949635"/>
            <a:ext cx="8259865" cy="3315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4052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cs-CZ" b="1" dirty="0"/>
              <a:t>Intel </a:t>
            </a:r>
            <a:r>
              <a:rPr lang="cs-CZ" b="1" dirty="0" err="1"/>
              <a:t>Haswell</a:t>
            </a:r>
            <a:endParaRPr lang="cs-CZ" b="1" dirty="0"/>
          </a:p>
        </p:txBody>
      </p:sp>
      <p:sp>
        <p:nvSpPr>
          <p:cNvPr id="9421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50825" y="1600200"/>
            <a:ext cx="8642350" cy="4924425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74638" indent="-274638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2400" dirty="0"/>
              <a:t>Intel </a:t>
            </a:r>
            <a:r>
              <a:rPr lang="cs-CZ" sz="2400" dirty="0" err="1"/>
              <a:t>Haswell</a:t>
            </a:r>
            <a:r>
              <a:rPr lang="cs-CZ" sz="2400" dirty="0"/>
              <a:t> (2013)</a:t>
            </a:r>
          </a:p>
          <a:p>
            <a:pPr marL="674688" lvl="2" indent="-274638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2000" dirty="0"/>
              <a:t>22nm výrobní proces</a:t>
            </a:r>
          </a:p>
          <a:p>
            <a:pPr marL="674688" lvl="2" indent="-274638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2000" dirty="0"/>
              <a:t>Celkový výkon o 3% vyšší než Ivy </a:t>
            </a:r>
            <a:r>
              <a:rPr lang="cs-CZ" sz="2000" dirty="0" err="1"/>
              <a:t>Bridge</a:t>
            </a:r>
            <a:endParaRPr lang="cs-CZ" sz="2000" dirty="0"/>
          </a:p>
          <a:p>
            <a:pPr marL="674688" lvl="2" indent="-274638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2000" dirty="0"/>
              <a:t>Nejvíce se změnilo grafické jádro, procesorová část zůstala téměř shodná</a:t>
            </a:r>
          </a:p>
          <a:p>
            <a:pPr marL="674688" lvl="2" indent="-274638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2000" dirty="0"/>
              <a:t>Výkon je skoro identický s Ivy </a:t>
            </a:r>
            <a:r>
              <a:rPr lang="cs-CZ" sz="2000" dirty="0" err="1"/>
              <a:t>Bridge</a:t>
            </a:r>
            <a:endParaRPr lang="cs-CZ" sz="2000" dirty="0"/>
          </a:p>
          <a:p>
            <a:pPr marL="674688" lvl="2" indent="-274638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2000" dirty="0"/>
              <a:t>Opět je kladen důraz na nižší spotřebu, úsporné funkce a ne výkon</a:t>
            </a:r>
          </a:p>
          <a:p>
            <a:pPr marL="674688" lvl="2" indent="-274638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2000" dirty="0"/>
              <a:t>Intel se zde poprvé zadrhl a neuvedl novou architekturu dle plánu </a:t>
            </a:r>
          </a:p>
          <a:p>
            <a:pPr marL="674688" lvl="2" indent="-274638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2000" dirty="0"/>
              <a:t>Jako náhradní řešení se objevil celkem solidní </a:t>
            </a:r>
            <a:r>
              <a:rPr lang="cs-CZ" sz="2000" dirty="0" err="1"/>
              <a:t>Haswell-Refresh</a:t>
            </a:r>
            <a:endParaRPr lang="cs-CZ" sz="2000" dirty="0"/>
          </a:p>
          <a:p>
            <a:pPr marL="674688" lvl="2" indent="-274638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2000" dirty="0"/>
              <a:t>Jednalo se o pomyslnou "Optimalizaci", kterou Intel oficiálně potvrdil pro další výrobní procesy a architektury</a:t>
            </a:r>
          </a:p>
        </p:txBody>
      </p:sp>
    </p:spTree>
    <p:extLst>
      <p:ext uri="{BB962C8B-B14F-4D97-AF65-F5344CB8AC3E}">
        <p14:creationId xmlns:p14="http://schemas.microsoft.com/office/powerpoint/2010/main" val="37006059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b="1" dirty="0"/>
              <a:t>Intel </a:t>
            </a:r>
            <a:r>
              <a:rPr lang="cs-CZ" b="1" dirty="0" err="1"/>
              <a:t>Broadwell</a:t>
            </a:r>
            <a:endParaRPr lang="cs-CZ" b="1" dirty="0"/>
          </a:p>
        </p:txBody>
      </p:sp>
      <p:pic>
        <p:nvPicPr>
          <p:cNvPr id="4" name="Obráze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5561" y="1453897"/>
            <a:ext cx="4451609" cy="4985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7245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cs-CZ" b="1" dirty="0"/>
              <a:t>Intel </a:t>
            </a:r>
            <a:r>
              <a:rPr lang="cs-CZ" b="1" dirty="0" err="1"/>
              <a:t>Broadwell</a:t>
            </a:r>
            <a:endParaRPr lang="cs-CZ" b="1" dirty="0"/>
          </a:p>
        </p:txBody>
      </p:sp>
      <p:sp>
        <p:nvSpPr>
          <p:cNvPr id="9421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50825" y="1600200"/>
            <a:ext cx="8642350" cy="4924425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74638" indent="-274638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2400" dirty="0"/>
              <a:t>Intel </a:t>
            </a:r>
            <a:r>
              <a:rPr lang="cs-CZ" sz="2400" dirty="0" err="1"/>
              <a:t>Broadwell</a:t>
            </a:r>
            <a:r>
              <a:rPr lang="cs-CZ" sz="2400" dirty="0"/>
              <a:t> (2014)</a:t>
            </a:r>
          </a:p>
          <a:p>
            <a:pPr marL="674688" lvl="2" indent="-274638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2000" dirty="0"/>
              <a:t>První pokus o 14nm výrobní proces</a:t>
            </a:r>
          </a:p>
          <a:p>
            <a:pPr marL="674688" lvl="2" indent="-274638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2000" dirty="0"/>
              <a:t>Až o 30% efektivnější než </a:t>
            </a:r>
            <a:r>
              <a:rPr lang="cs-CZ" sz="2000" dirty="0" err="1"/>
              <a:t>Haswell</a:t>
            </a:r>
            <a:endParaRPr lang="cs-CZ" sz="2000" dirty="0"/>
          </a:p>
          <a:p>
            <a:pPr marL="674688" lvl="2" indent="-274638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2000" dirty="0"/>
              <a:t>Nejprve vyšly úsporná </a:t>
            </a:r>
            <a:r>
              <a:rPr lang="cs-CZ" sz="2000" dirty="0" err="1"/>
              <a:t>dvoujádra</a:t>
            </a:r>
            <a:r>
              <a:rPr lang="cs-CZ" sz="2000" dirty="0"/>
              <a:t> </a:t>
            </a:r>
            <a:r>
              <a:rPr lang="cs-CZ" sz="2000" dirty="0" err="1"/>
              <a:t>Core</a:t>
            </a:r>
            <a:r>
              <a:rPr lang="cs-CZ" sz="2000" dirty="0"/>
              <a:t>-M </a:t>
            </a:r>
          </a:p>
          <a:p>
            <a:pPr marL="674688" lvl="2" indent="-274638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2000" dirty="0"/>
              <a:t>Později se dostal na trh také DT model v několika variantách. Měl klasická čtyři jádra, grafické jádro, L3 </a:t>
            </a:r>
            <a:r>
              <a:rPr lang="cs-CZ" sz="2000" dirty="0" err="1"/>
              <a:t>cache</a:t>
            </a:r>
            <a:r>
              <a:rPr lang="cs-CZ" sz="2000" dirty="0"/>
              <a:t> ale také novinku – </a:t>
            </a:r>
            <a:r>
              <a:rPr lang="cs-CZ" sz="2000" dirty="0" err="1"/>
              <a:t>eDRAM</a:t>
            </a:r>
            <a:r>
              <a:rPr lang="cs-CZ" sz="2000" dirty="0"/>
              <a:t> řadič a paměť</a:t>
            </a:r>
          </a:p>
          <a:p>
            <a:pPr marL="674688" lvl="2" indent="-274638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2000" dirty="0" err="1"/>
              <a:t>eDRAM</a:t>
            </a:r>
            <a:r>
              <a:rPr lang="cs-CZ" sz="2000" dirty="0"/>
              <a:t> je podstatnou součástí čipu, která masivně zvyšuje herní výkon procesoru, a to nejen integrovaného jádra, ale také u dedikované grafické karty</a:t>
            </a:r>
          </a:p>
          <a:p>
            <a:pPr marL="674688" lvl="2" indent="-274638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2000" dirty="0"/>
              <a:t>Problémem byl 14nm proces, který se těžko taktuje a má mnoho nedostatků, které se objevují také u </a:t>
            </a:r>
            <a:r>
              <a:rPr lang="cs-CZ" sz="2000" dirty="0" err="1"/>
              <a:t>Broadwell</a:t>
            </a:r>
            <a:r>
              <a:rPr lang="cs-CZ" sz="2000" dirty="0"/>
              <a:t>-E</a:t>
            </a:r>
          </a:p>
          <a:p>
            <a:pPr marL="674688" lvl="2" indent="-274638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2000" dirty="0"/>
              <a:t>Tyto procesory také nevyšly záměrně pro patici LGA 1151, tam přišel až jejich nástupce </a:t>
            </a:r>
            <a:r>
              <a:rPr lang="cs-CZ" sz="2000" dirty="0" err="1"/>
              <a:t>Skylake</a:t>
            </a:r>
            <a:endParaRPr lang="cs-CZ" sz="2000" dirty="0"/>
          </a:p>
        </p:txBody>
      </p:sp>
    </p:spTree>
    <p:extLst>
      <p:ext uri="{BB962C8B-B14F-4D97-AF65-F5344CB8AC3E}">
        <p14:creationId xmlns:p14="http://schemas.microsoft.com/office/powerpoint/2010/main" val="37983406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cs-CZ"/>
              <a:t>Vnitřní šířka mikroprocesoru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50825" y="1600200"/>
            <a:ext cx="8642350" cy="4924425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74638" indent="-274638"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2400" dirty="0">
                <a:cs typeface="+mn-cs"/>
              </a:rPr>
              <a:t>Mikroprocesory AMD 8. generace pracují v 64 a 32bitovém režimu</a:t>
            </a:r>
          </a:p>
          <a:p>
            <a:pPr marL="274638" indent="-274638"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2400" dirty="0">
                <a:cs typeface="+mn-cs"/>
              </a:rPr>
              <a:t>Intel, přišel s 64bitovým režimem později a používá označení EM64T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b="1" dirty="0"/>
              <a:t>Intel </a:t>
            </a:r>
            <a:r>
              <a:rPr lang="cs-CZ" b="1" dirty="0" err="1"/>
              <a:t>Skylake</a:t>
            </a:r>
            <a:endParaRPr lang="cs-CZ" b="1" dirty="0"/>
          </a:p>
        </p:txBody>
      </p:sp>
      <p:pic>
        <p:nvPicPr>
          <p:cNvPr id="4" name="Obráze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0035" y="1373461"/>
            <a:ext cx="7150763" cy="4901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44691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Intel </a:t>
            </a:r>
            <a:r>
              <a:rPr lang="cs-CZ" dirty="0" err="1"/>
              <a:t>Skylake</a:t>
            </a:r>
            <a:endParaRPr lang="cs-CZ" dirty="0"/>
          </a:p>
        </p:txBody>
      </p:sp>
      <p:sp>
        <p:nvSpPr>
          <p:cNvPr id="9421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50825" y="1600200"/>
            <a:ext cx="8642350" cy="4924425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74638" indent="-274638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2400" dirty="0"/>
              <a:t>Intel </a:t>
            </a:r>
            <a:r>
              <a:rPr lang="cs-CZ" sz="2400" dirty="0" err="1"/>
              <a:t>Skylake</a:t>
            </a:r>
            <a:r>
              <a:rPr lang="cs-CZ" sz="2400" dirty="0"/>
              <a:t> (2015)</a:t>
            </a:r>
          </a:p>
          <a:p>
            <a:pPr marL="674688" lvl="2" indent="-274638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2000" dirty="0"/>
              <a:t>14nm výrobní proces</a:t>
            </a:r>
          </a:p>
          <a:p>
            <a:pPr marL="674688" lvl="2" indent="-274638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2000" dirty="0"/>
              <a:t>Posun v celé stavbě čipu. Jádra už nejsou v řadě nad L3 </a:t>
            </a:r>
            <a:r>
              <a:rPr lang="cs-CZ" sz="2000" dirty="0" err="1"/>
              <a:t>cache</a:t>
            </a:r>
            <a:r>
              <a:rPr lang="cs-CZ" sz="2000" dirty="0"/>
              <a:t>, ale ta je umístěná uprostřed, kolem ní je grafické jádro a výpočetní jádra. Jinak je stavba procesoru v podstatě shodná s předchozími generacemi</a:t>
            </a:r>
          </a:p>
          <a:p>
            <a:pPr marL="674688" lvl="2" indent="-274638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2000" dirty="0"/>
              <a:t>Chybí </a:t>
            </a:r>
            <a:r>
              <a:rPr lang="cs-CZ" sz="2000" dirty="0" err="1"/>
              <a:t>eDRAM</a:t>
            </a:r>
            <a:r>
              <a:rPr lang="cs-CZ" sz="2000" dirty="0"/>
              <a:t> kontrolér, což bylo pro mnohé uživatele zklamáním</a:t>
            </a:r>
          </a:p>
          <a:p>
            <a:pPr marL="674688" lvl="2" indent="-274638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2000" dirty="0" err="1"/>
              <a:t>Skylake</a:t>
            </a:r>
            <a:r>
              <a:rPr lang="cs-CZ" sz="2000" dirty="0"/>
              <a:t> je skvělá generace, jde skvěle taktovat, nabízí vysoký výkon a nízkou spotřebu; po </a:t>
            </a:r>
            <a:r>
              <a:rPr lang="cs-CZ" sz="2000" dirty="0" err="1"/>
              <a:t>NEHALEMu</a:t>
            </a:r>
            <a:r>
              <a:rPr lang="cs-CZ" sz="2000" dirty="0"/>
              <a:t> je to první skutečně zajímavá generace procesorů Intel</a:t>
            </a:r>
          </a:p>
          <a:p>
            <a:pPr marL="674688" lvl="2" indent="-274638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2000" dirty="0"/>
              <a:t>Podpora DDR4 pamětí</a:t>
            </a:r>
          </a:p>
          <a:p>
            <a:pPr marL="674688" lvl="2" indent="-274638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2000" dirty="0"/>
              <a:t>Podpora PCI Express 4.0</a:t>
            </a:r>
          </a:p>
          <a:p>
            <a:pPr marL="674688" lvl="2" indent="-274638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2000" dirty="0"/>
              <a:t>Jedná se o ideální herní i domácí procesor</a:t>
            </a:r>
          </a:p>
        </p:txBody>
      </p:sp>
    </p:spTree>
    <p:extLst>
      <p:ext uri="{BB962C8B-B14F-4D97-AF65-F5344CB8AC3E}">
        <p14:creationId xmlns:p14="http://schemas.microsoft.com/office/powerpoint/2010/main" val="331437041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b="1" dirty="0"/>
              <a:t>Intel Kaby </a:t>
            </a:r>
            <a:r>
              <a:rPr lang="cs-CZ" b="1" dirty="0" err="1"/>
              <a:t>Lake</a:t>
            </a:r>
            <a:endParaRPr lang="cs-CZ" b="1" dirty="0"/>
          </a:p>
        </p:txBody>
      </p:sp>
      <p:pic>
        <p:nvPicPr>
          <p:cNvPr id="4" name="Obráze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782" y="1360128"/>
            <a:ext cx="7344726" cy="4916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59993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Intel Kaby </a:t>
            </a:r>
            <a:r>
              <a:rPr lang="cs-CZ" dirty="0" err="1"/>
              <a:t>Lake</a:t>
            </a:r>
            <a:endParaRPr lang="cs-CZ" dirty="0"/>
          </a:p>
        </p:txBody>
      </p:sp>
      <p:sp>
        <p:nvSpPr>
          <p:cNvPr id="9421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50825" y="1600200"/>
            <a:ext cx="8642350" cy="4924425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74638" indent="-274638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2400" dirty="0"/>
              <a:t>Intel Kaby </a:t>
            </a:r>
            <a:r>
              <a:rPr lang="cs-CZ" sz="2400" dirty="0" err="1"/>
              <a:t>Lake</a:t>
            </a:r>
            <a:r>
              <a:rPr lang="cs-CZ" sz="2400" dirty="0"/>
              <a:t> (2017)</a:t>
            </a:r>
          </a:p>
          <a:p>
            <a:pPr marL="674688" lvl="1" indent="-274638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2000" dirty="0"/>
              <a:t>Kaby </a:t>
            </a:r>
            <a:r>
              <a:rPr lang="cs-CZ" sz="2000" dirty="0" err="1"/>
              <a:t>Lake</a:t>
            </a:r>
            <a:r>
              <a:rPr lang="cs-CZ" sz="2000" dirty="0"/>
              <a:t> je v pořadí sedmá generace procesorů značky Intel. Svým pojetím vychází z úspěšné generace </a:t>
            </a:r>
            <a:r>
              <a:rPr lang="cs-CZ" sz="2000" dirty="0" err="1"/>
              <a:t>Skylake</a:t>
            </a:r>
            <a:r>
              <a:rPr lang="cs-CZ" sz="2000" dirty="0"/>
              <a:t>, oproti které nabízí několik vylepšení. Procesory Intel Kaby </a:t>
            </a:r>
            <a:r>
              <a:rPr lang="cs-CZ" sz="2000" dirty="0" err="1"/>
              <a:t>Lake</a:t>
            </a:r>
            <a:r>
              <a:rPr lang="cs-CZ" sz="2000" dirty="0"/>
              <a:t> jsou kompatibilní s paticí 1151.</a:t>
            </a:r>
          </a:p>
          <a:p>
            <a:pPr marL="674688" lvl="1" indent="-274638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2000" dirty="0"/>
              <a:t>Hlavní přínosy vůči </a:t>
            </a:r>
            <a:r>
              <a:rPr lang="cs-CZ" sz="2000" dirty="0" err="1"/>
              <a:t>Skylake</a:t>
            </a:r>
            <a:r>
              <a:rPr lang="cs-CZ" sz="2000" dirty="0"/>
              <a:t>:</a:t>
            </a:r>
          </a:p>
          <a:p>
            <a:pPr marL="1074738" lvl="2" indent="-274638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1600" dirty="0"/>
              <a:t>Vyšší taktovací frekvence u stejné modelové řady (např. i5-6600K a i5-7600K).</a:t>
            </a:r>
          </a:p>
          <a:p>
            <a:pPr marL="1074738" lvl="2" indent="-274638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1600" dirty="0"/>
              <a:t>Větší výkon v průměru o 7 %.</a:t>
            </a:r>
          </a:p>
          <a:p>
            <a:pPr marL="1074738" lvl="2" indent="-274638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1600" dirty="0"/>
              <a:t>Otevřený násobič a snadné přetaktování u vybraných modelů s koncovkou K.</a:t>
            </a:r>
          </a:p>
          <a:p>
            <a:pPr marL="1074738" lvl="2" indent="-274638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1600" dirty="0" err="1"/>
              <a:t>Vícevláknové</a:t>
            </a:r>
            <a:r>
              <a:rPr lang="cs-CZ" sz="1600" dirty="0"/>
              <a:t> zpracování (</a:t>
            </a:r>
            <a:r>
              <a:rPr lang="cs-CZ" sz="1600" dirty="0" err="1"/>
              <a:t>HyperThreading</a:t>
            </a:r>
            <a:r>
              <a:rPr lang="cs-CZ" sz="1600" dirty="0"/>
              <a:t>) dostupné už od řady Pentium.</a:t>
            </a:r>
          </a:p>
          <a:p>
            <a:pPr marL="1074738" lvl="2" indent="-274638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1600" dirty="0"/>
              <a:t>Výkonnější integrovaný grafický čip s podporou 4K videa.</a:t>
            </a:r>
          </a:p>
          <a:p>
            <a:pPr marL="274638" indent="-274638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2400" dirty="0"/>
              <a:t>Optimalizace úspory energie a zlepšení výkonu.</a:t>
            </a:r>
            <a:endParaRPr lang="cs-CZ" sz="1800" dirty="0"/>
          </a:p>
        </p:txBody>
      </p:sp>
    </p:spTree>
    <p:extLst>
      <p:ext uri="{BB962C8B-B14F-4D97-AF65-F5344CB8AC3E}">
        <p14:creationId xmlns:p14="http://schemas.microsoft.com/office/powerpoint/2010/main" val="111456638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cs-CZ" sz="2000" b="1" dirty="0"/>
              <a:t>Používané technologie v Intel CPU - 1</a:t>
            </a:r>
          </a:p>
        </p:txBody>
      </p:sp>
      <p:sp>
        <p:nvSpPr>
          <p:cNvPr id="3" name="Zástupný symbol pro text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pPr marL="274638" indent="-274638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2400" dirty="0"/>
              <a:t>Intel Hyper-</a:t>
            </a:r>
            <a:r>
              <a:rPr lang="cs-CZ" sz="2400" dirty="0" err="1"/>
              <a:t>Threading</a:t>
            </a:r>
            <a:r>
              <a:rPr lang="cs-CZ" sz="2400" dirty="0"/>
              <a:t> </a:t>
            </a:r>
            <a:r>
              <a:rPr lang="cs-CZ" sz="2400" b="0" dirty="0"/>
              <a:t>– vytváří z jednoho fyzického procesoru dva virtuální procesory tím, že jsou v něm aktivovány dvě řídicí jednotky. V operačním systému se jedno fyzické jádro procesoru prezentuje jako dvě logická jádra.</a:t>
            </a:r>
          </a:p>
          <a:p>
            <a:pPr marL="274638" indent="-274638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2400" dirty="0"/>
              <a:t>Intel Turbo </a:t>
            </a:r>
            <a:r>
              <a:rPr lang="cs-CZ" sz="2400" dirty="0" err="1"/>
              <a:t>Boost</a:t>
            </a:r>
            <a:r>
              <a:rPr lang="cs-CZ" sz="2400" dirty="0"/>
              <a:t> 3.0 </a:t>
            </a:r>
            <a:r>
              <a:rPr lang="cs-CZ" sz="2400" b="0" dirty="0"/>
              <a:t>– stará se o to, že jednotlivá jádra procesorů běží rychleji, než je jejich základní frekvence. Dochází ke zvýšení výkonu v jedno- i </a:t>
            </a:r>
            <a:r>
              <a:rPr lang="cs-CZ" sz="2400" b="0" dirty="0" err="1"/>
              <a:t>vícevláknových</a:t>
            </a:r>
            <a:r>
              <a:rPr lang="cs-CZ" sz="2400" b="0" dirty="0"/>
              <a:t> operacích.</a:t>
            </a:r>
          </a:p>
          <a:p>
            <a:pPr marL="274638" indent="-274638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2400" dirty="0"/>
              <a:t>Intel </a:t>
            </a:r>
            <a:r>
              <a:rPr lang="cs-CZ" sz="2400" dirty="0" err="1"/>
              <a:t>Optane</a:t>
            </a:r>
            <a:r>
              <a:rPr lang="cs-CZ" sz="2400" dirty="0"/>
              <a:t> </a:t>
            </a:r>
            <a:r>
              <a:rPr lang="cs-CZ" sz="2400" dirty="0" err="1"/>
              <a:t>Memory</a:t>
            </a:r>
            <a:r>
              <a:rPr lang="cs-CZ" sz="2400" dirty="0"/>
              <a:t> </a:t>
            </a:r>
            <a:r>
              <a:rPr lang="cs-CZ" sz="2400" b="0" dirty="0"/>
              <a:t>– inteligentní </a:t>
            </a:r>
            <a:r>
              <a:rPr lang="cs-CZ" sz="2400" b="0" dirty="0" err="1"/>
              <a:t>cache</a:t>
            </a:r>
            <a:r>
              <a:rPr lang="cs-CZ" sz="2400" b="0" dirty="0"/>
              <a:t> paměť, díky níž bude počítač, vybavený klasickým plotnovým diskem (HDD), pracovat výrazně rychleji. Kombinuje v sobě výhody SSD disku a DRAM paměti – je extrémně rychlá a není </a:t>
            </a:r>
            <a:r>
              <a:rPr lang="cs-CZ" sz="2400" b="0" dirty="0" err="1"/>
              <a:t>volatilní</a:t>
            </a:r>
            <a:r>
              <a:rPr lang="cs-CZ" sz="2400" b="0" dirty="0"/>
              <a:t>, a proto v ní zůstávají uložená data i po ztrátě napětí.</a:t>
            </a:r>
          </a:p>
        </p:txBody>
      </p:sp>
    </p:spTree>
    <p:extLst>
      <p:ext uri="{BB962C8B-B14F-4D97-AF65-F5344CB8AC3E}">
        <p14:creationId xmlns:p14="http://schemas.microsoft.com/office/powerpoint/2010/main" val="340440382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cs-CZ" sz="2000" b="1" dirty="0"/>
              <a:t>Používané technologie v Intel CPU - 2</a:t>
            </a:r>
          </a:p>
        </p:txBody>
      </p:sp>
      <p:sp>
        <p:nvSpPr>
          <p:cNvPr id="3" name="Zástupný symbol pro text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pPr marL="274638" indent="-274638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2400" dirty="0"/>
              <a:t>Intel </a:t>
            </a:r>
            <a:r>
              <a:rPr lang="cs-CZ" sz="2400" dirty="0" err="1"/>
              <a:t>vPro</a:t>
            </a:r>
            <a:r>
              <a:rPr lang="cs-CZ" sz="2400" dirty="0"/>
              <a:t> </a:t>
            </a:r>
            <a:r>
              <a:rPr lang="cs-CZ" sz="2400" b="0" dirty="0"/>
              <a:t>– reprezentuje mix funkcí a vlastností založených na hardwarové úrovni a zajišťuje lepší zabezpečení a správu počítače. Vyšší míra zabezpečení spočívá v šifrování dat, možnosti vzdáleného přístupu k počítači či jeho zablokování a řadě dalších chytrých funkcí.</a:t>
            </a:r>
          </a:p>
          <a:p>
            <a:pPr marL="274638" indent="-274638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2400" dirty="0"/>
              <a:t>Intel Speed Shift </a:t>
            </a:r>
            <a:r>
              <a:rPr lang="cs-CZ" sz="2400" b="0" dirty="0"/>
              <a:t>– umožňuje velmi rychle přepínat mezi jednotlivými úspornými stavy procesoru. Pokud se v praxi nějaká část procesoru pro aktuální úkol nepoužívá, automaticky se dokáže uspat, a snížit tak výslednou spotřebu i teplotu celého procesoru.</a:t>
            </a:r>
          </a:p>
          <a:p>
            <a:pPr marL="274638" indent="-274638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2400" dirty="0"/>
              <a:t>Intel Iris </a:t>
            </a:r>
            <a:r>
              <a:rPr lang="cs-CZ" sz="2400" b="0" dirty="0"/>
              <a:t>– integrovaný grafický čip, který je osazen spíše ve výkonnějších procesorech. Celkově je vhodný i pro občasné herní zážitky v méně náročných hrách.</a:t>
            </a:r>
          </a:p>
          <a:p>
            <a:pPr marL="274638" indent="-274638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2400" dirty="0"/>
              <a:t>Intel UHD </a:t>
            </a:r>
            <a:r>
              <a:rPr lang="cs-CZ" sz="2400" dirty="0" err="1"/>
              <a:t>Graphics</a:t>
            </a:r>
            <a:r>
              <a:rPr lang="cs-CZ" sz="2400" dirty="0"/>
              <a:t> </a:t>
            </a:r>
            <a:r>
              <a:rPr lang="cs-CZ" sz="2400" b="0" dirty="0"/>
              <a:t>– integrovaný grafický čip. Jeho výkon stačí pro všechny 3D efekty operačního systému, 4K videa a provoz více monitorů s vysokým rozlišením.</a:t>
            </a:r>
          </a:p>
        </p:txBody>
      </p:sp>
    </p:spTree>
    <p:extLst>
      <p:ext uri="{BB962C8B-B14F-4D97-AF65-F5344CB8AC3E}">
        <p14:creationId xmlns:p14="http://schemas.microsoft.com/office/powerpoint/2010/main" val="392618390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cs-CZ" sz="2000" b="1" dirty="0"/>
              <a:t>Doporučené notebookové procesory Intel</a:t>
            </a:r>
          </a:p>
        </p:txBody>
      </p:sp>
      <p:sp>
        <p:nvSpPr>
          <p:cNvPr id="3" name="Zástupný symbol pro text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274638" indent="-274638">
              <a:lnSpc>
                <a:spcPct val="8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2400" b="0" dirty="0"/>
              <a:t>Platí jednoduché rovnítko – čím vyšší číslo, tím je lepší výkon. Roste však i pořizovací cena.</a:t>
            </a:r>
          </a:p>
          <a:p>
            <a:pPr marL="274638" indent="-274638">
              <a:lnSpc>
                <a:spcPct val="8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2400" b="0" dirty="0"/>
              <a:t>Pro kancelářské nebo méně náročné nasazení si pohodlně vystačíte s procesory </a:t>
            </a:r>
            <a:r>
              <a:rPr lang="cs-CZ" sz="2400" dirty="0">
                <a:solidFill>
                  <a:srgbClr val="0070C0"/>
                </a:solidFill>
              </a:rPr>
              <a:t>Intel </a:t>
            </a:r>
            <a:r>
              <a:rPr lang="cs-CZ" sz="2400" dirty="0" err="1">
                <a:solidFill>
                  <a:srgbClr val="0070C0"/>
                </a:solidFill>
              </a:rPr>
              <a:t>Core</a:t>
            </a:r>
            <a:r>
              <a:rPr lang="cs-CZ" sz="2400" dirty="0">
                <a:solidFill>
                  <a:srgbClr val="0070C0"/>
                </a:solidFill>
              </a:rPr>
              <a:t> i3</a:t>
            </a:r>
            <a:r>
              <a:rPr lang="cs-CZ" sz="2400" b="0" dirty="0"/>
              <a:t>. Notebooky s tímto CPU jsou cenově dostupné, ale zároveň podávají solidní výkon pro každodenní používání.</a:t>
            </a:r>
          </a:p>
          <a:p>
            <a:pPr marL="274638" indent="-274638">
              <a:lnSpc>
                <a:spcPct val="8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2400" b="0" dirty="0"/>
              <a:t>Procesory </a:t>
            </a:r>
            <a:r>
              <a:rPr lang="cs-CZ" sz="2400" dirty="0">
                <a:solidFill>
                  <a:srgbClr val="0070C0"/>
                </a:solidFill>
              </a:rPr>
              <a:t>Intel </a:t>
            </a:r>
            <a:r>
              <a:rPr lang="cs-CZ" sz="2400" dirty="0" err="1">
                <a:solidFill>
                  <a:srgbClr val="0070C0"/>
                </a:solidFill>
              </a:rPr>
              <a:t>Core</a:t>
            </a:r>
            <a:r>
              <a:rPr lang="cs-CZ" sz="2400" dirty="0">
                <a:solidFill>
                  <a:srgbClr val="0070C0"/>
                </a:solidFill>
              </a:rPr>
              <a:t> i5</a:t>
            </a:r>
            <a:r>
              <a:rPr lang="cs-CZ" sz="2400" dirty="0"/>
              <a:t> </a:t>
            </a:r>
            <a:r>
              <a:rPr lang="cs-CZ" sz="2400" b="0" dirty="0"/>
              <a:t>jsou vhodné pro hraní her nebo občasný střih videa. Mají vždy minimálně 4 jádra.</a:t>
            </a:r>
          </a:p>
          <a:p>
            <a:pPr marL="274638" indent="-274638">
              <a:lnSpc>
                <a:spcPct val="8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2400" dirty="0">
                <a:solidFill>
                  <a:srgbClr val="0070C0"/>
                </a:solidFill>
              </a:rPr>
              <a:t>Intel </a:t>
            </a:r>
            <a:r>
              <a:rPr lang="cs-CZ" sz="2400" dirty="0" err="1">
                <a:solidFill>
                  <a:srgbClr val="0070C0"/>
                </a:solidFill>
              </a:rPr>
              <a:t>Core</a:t>
            </a:r>
            <a:r>
              <a:rPr lang="cs-CZ" sz="2400" dirty="0">
                <a:solidFill>
                  <a:srgbClr val="0070C0"/>
                </a:solidFill>
              </a:rPr>
              <a:t> i7 </a:t>
            </a:r>
            <a:r>
              <a:rPr lang="cs-CZ" sz="2400" b="0" dirty="0"/>
              <a:t>je sázka na jistotu. Procesor zvládne nejen hraní her, ale také rychlý střih 4K videa nebo profesionální nasazení bez jakýchkoli kompromisů.</a:t>
            </a:r>
          </a:p>
          <a:p>
            <a:pPr marL="274638" indent="-274638">
              <a:lnSpc>
                <a:spcPct val="8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2400" b="0" dirty="0"/>
              <a:t>Novinkou byly procesory řady </a:t>
            </a:r>
            <a:r>
              <a:rPr lang="cs-CZ" sz="2400" dirty="0">
                <a:solidFill>
                  <a:srgbClr val="0070C0"/>
                </a:solidFill>
              </a:rPr>
              <a:t>Intel </a:t>
            </a:r>
            <a:r>
              <a:rPr lang="cs-CZ" sz="2400" dirty="0" err="1">
                <a:solidFill>
                  <a:srgbClr val="0070C0"/>
                </a:solidFill>
              </a:rPr>
              <a:t>Core</a:t>
            </a:r>
            <a:r>
              <a:rPr lang="cs-CZ" sz="2400" dirty="0">
                <a:solidFill>
                  <a:srgbClr val="0070C0"/>
                </a:solidFill>
              </a:rPr>
              <a:t> i9</a:t>
            </a:r>
            <a:r>
              <a:rPr lang="cs-CZ" sz="2400" b="0" dirty="0"/>
              <a:t>. Na mobilní platformě se konkrétně jednalo o model s označením </a:t>
            </a:r>
            <a:r>
              <a:rPr lang="cs-CZ" sz="2400" b="0" dirty="0" err="1"/>
              <a:t>Core</a:t>
            </a:r>
            <a:r>
              <a:rPr lang="cs-CZ" sz="2400" b="0" dirty="0"/>
              <a:t> i9-8950HK. Kromě extrémního výkonu podporuje toto CPU i přetaktování.</a:t>
            </a:r>
          </a:p>
          <a:p>
            <a:pPr marL="274638" indent="-274638">
              <a:lnSpc>
                <a:spcPct val="8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endParaRPr lang="cs-CZ" sz="2400" b="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218756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cs-CZ" b="1" dirty="0"/>
              <a:t>Architektura AMD </a:t>
            </a:r>
          </a:p>
        </p:txBody>
      </p:sp>
      <p:sp>
        <p:nvSpPr>
          <p:cNvPr id="7373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50825" y="1270660"/>
            <a:ext cx="8642350" cy="5253965"/>
          </a:xfrm>
          <a:prstGeom prst="rect">
            <a:avLst/>
          </a:prstGeom>
        </p:spPr>
        <p:txBody>
          <a:bodyPr/>
          <a:lstStyle/>
          <a:p>
            <a:pPr marL="280988" indent="-280988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2400" dirty="0">
                <a:cs typeface="+mn-cs"/>
              </a:rPr>
              <a:t>Novější mikroprocesory AMD vycházejí z architektury K8</a:t>
            </a:r>
            <a:endParaRPr lang="cs-CZ" sz="2100" dirty="0">
              <a:cs typeface="+mn-cs"/>
            </a:endParaRPr>
          </a:p>
          <a:p>
            <a:pPr marL="539750" lvl="1" indent="-280988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1800" dirty="0"/>
              <a:t>K8 je označení pro první 64bitové jádro používané v CPU firmy AMD. Nejdříve se vyráběly </a:t>
            </a:r>
            <a:r>
              <a:rPr lang="cs-CZ" sz="1800" dirty="0" err="1"/>
              <a:t>jednojádrové</a:t>
            </a:r>
            <a:r>
              <a:rPr lang="cs-CZ" sz="1800" dirty="0"/>
              <a:t> verze, potom přišly </a:t>
            </a:r>
            <a:r>
              <a:rPr lang="cs-CZ" sz="1800" dirty="0" err="1"/>
              <a:t>dvoujádrové</a:t>
            </a:r>
            <a:r>
              <a:rPr lang="cs-CZ" sz="1800" dirty="0"/>
              <a:t>. Používala se 130, 90 a 65nm nanotechnologie.</a:t>
            </a:r>
          </a:p>
          <a:p>
            <a:pPr marL="539750" lvl="1" indent="-280988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1800" dirty="0"/>
              <a:t>Výroba začala od roku 2003.</a:t>
            </a:r>
          </a:p>
          <a:p>
            <a:pPr marL="539750" lvl="1" indent="-280988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1800" dirty="0"/>
              <a:t>P</a:t>
            </a:r>
            <a:r>
              <a:rPr lang="cs-CZ" sz="1800" dirty="0">
                <a:cs typeface="+mn-cs"/>
              </a:rPr>
              <a:t>rvní změny proběhly v jádře mikroprocesoru:</a:t>
            </a:r>
          </a:p>
          <a:p>
            <a:pPr marL="814388" lvl="2" indent="-280988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1400" dirty="0"/>
              <a:t>64bitový režim,</a:t>
            </a:r>
          </a:p>
          <a:p>
            <a:pPr marL="814388" lvl="2" indent="-280988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1400" dirty="0"/>
              <a:t>přibyly nové registry v jádře </a:t>
            </a:r>
          </a:p>
          <a:p>
            <a:pPr marL="814388" lvl="2" indent="-280988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1400" dirty="0"/>
              <a:t>některé rozšiřuji stávající 32bitové, některé jsou čistě 64bitové</a:t>
            </a:r>
          </a:p>
          <a:p>
            <a:pPr marL="539750" lvl="1" indent="-280988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1800" dirty="0"/>
              <a:t>Mikroprocesor pracuje ve třech módech:</a:t>
            </a:r>
          </a:p>
          <a:p>
            <a:pPr marL="814388" lvl="2" indent="-280988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1400" dirty="0"/>
              <a:t>64bitový: pro 64bitový operační systém a 64bitový program </a:t>
            </a:r>
          </a:p>
          <a:p>
            <a:pPr marL="814388" lvl="2" indent="-280988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1400" dirty="0" err="1"/>
              <a:t>Compatibility</a:t>
            </a:r>
            <a:r>
              <a:rPr lang="cs-CZ" sz="1400" dirty="0"/>
              <a:t>: 64bitový OS a „starý“ 32- nebo 16bitový program.</a:t>
            </a:r>
          </a:p>
          <a:p>
            <a:pPr marL="814388" lvl="2" indent="-280988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1400" dirty="0" err="1"/>
              <a:t>Legacy</a:t>
            </a:r>
            <a:r>
              <a:rPr lang="cs-CZ" sz="1400" dirty="0"/>
              <a:t>: „starý“ 32bitový OS a „starý“ 32- nebo 16bitový program. </a:t>
            </a:r>
          </a:p>
          <a:p>
            <a:pPr marL="814388" lvl="2" indent="-280988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1400" dirty="0"/>
              <a:t>všechny registry procesor využije jen v 64bitovém módu, v jiných módech se procesor chová jako klasický 32bitový (tj. bez některých registrů).</a:t>
            </a:r>
          </a:p>
          <a:p>
            <a:pPr marL="539750" lvl="1" indent="-280988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1800" dirty="0">
                <a:cs typeface="+mn-cs"/>
              </a:rPr>
              <a:t>Zvýšen počet stupňů rozkladu instrukce na 12</a:t>
            </a:r>
          </a:p>
          <a:p>
            <a:pPr marL="539750" lvl="1" indent="-280988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1800" dirty="0">
                <a:cs typeface="+mn-cs"/>
              </a:rPr>
              <a:t>Vylepšení překladače instrukcí a předpovídání větvení programů</a:t>
            </a:r>
          </a:p>
          <a:p>
            <a:pPr marL="0" indent="0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endParaRPr lang="cs-CZ" sz="2100" dirty="0">
              <a:solidFill>
                <a:schemeClr val="tx1">
                  <a:lumMod val="65000"/>
                  <a:lumOff val="35000"/>
                </a:schemeClr>
              </a:solidFill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2727052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cs-CZ" b="1" dirty="0"/>
              <a:t>Architektura AMD </a:t>
            </a:r>
          </a:p>
        </p:txBody>
      </p:sp>
      <p:sp>
        <p:nvSpPr>
          <p:cNvPr id="7373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50825" y="1270660"/>
            <a:ext cx="8642350" cy="5253965"/>
          </a:xfrm>
          <a:prstGeom prst="rect">
            <a:avLst/>
          </a:prstGeom>
        </p:spPr>
        <p:txBody>
          <a:bodyPr/>
          <a:lstStyle/>
          <a:p>
            <a:pPr marL="139700" indent="-280988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2200" dirty="0" err="1">
                <a:cs typeface="+mn-cs"/>
              </a:rPr>
              <a:t>Cache</a:t>
            </a:r>
            <a:r>
              <a:rPr lang="cs-CZ" sz="2200" dirty="0">
                <a:cs typeface="+mn-cs"/>
              </a:rPr>
              <a:t> L1 </a:t>
            </a:r>
          </a:p>
          <a:p>
            <a:pPr marL="414338" lvl="1" indent="-280988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1800" dirty="0">
                <a:cs typeface="+mn-cs"/>
              </a:rPr>
              <a:t>(64 kB pro data, 64 kB pro instrukce)</a:t>
            </a:r>
          </a:p>
          <a:p>
            <a:pPr marL="414338" lvl="1" indent="-280988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1800" dirty="0">
                <a:cs typeface="+mn-cs"/>
              </a:rPr>
              <a:t>data chráněna pomocí ECC (</a:t>
            </a:r>
            <a:r>
              <a:rPr lang="cs-CZ" sz="1800" dirty="0" err="1">
                <a:cs typeface="+mn-cs"/>
              </a:rPr>
              <a:t>Error</a:t>
            </a:r>
            <a:r>
              <a:rPr lang="cs-CZ" sz="1800" dirty="0">
                <a:cs typeface="+mn-cs"/>
              </a:rPr>
              <a:t> </a:t>
            </a:r>
            <a:r>
              <a:rPr lang="cs-CZ" sz="1800" dirty="0" err="1">
                <a:cs typeface="+mn-cs"/>
              </a:rPr>
              <a:t>Correction</a:t>
            </a:r>
            <a:r>
              <a:rPr lang="cs-CZ" sz="1800" dirty="0">
                <a:cs typeface="+mn-cs"/>
              </a:rPr>
              <a:t> </a:t>
            </a:r>
            <a:r>
              <a:rPr lang="cs-CZ" sz="1800" dirty="0" err="1">
                <a:cs typeface="+mn-cs"/>
              </a:rPr>
              <a:t>Code</a:t>
            </a:r>
            <a:r>
              <a:rPr lang="cs-CZ" sz="1800" dirty="0">
                <a:cs typeface="+mn-cs"/>
              </a:rPr>
              <a:t>)</a:t>
            </a:r>
          </a:p>
          <a:p>
            <a:pPr marL="139700" indent="-280988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2200" dirty="0" err="1"/>
              <a:t>Cache</a:t>
            </a:r>
            <a:r>
              <a:rPr lang="cs-CZ" sz="2200" dirty="0"/>
              <a:t> L2 </a:t>
            </a:r>
          </a:p>
          <a:p>
            <a:pPr marL="414338" lvl="1" indent="-280988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1800" dirty="0"/>
              <a:t>chráněna pomocí ECC</a:t>
            </a:r>
          </a:p>
          <a:p>
            <a:pPr marL="414338" lvl="1" indent="-280988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1800" dirty="0"/>
              <a:t>Velikost závisí na typu procesoru v rozmezí od 256 kB do 2 MB.</a:t>
            </a:r>
          </a:p>
          <a:p>
            <a:pPr marL="414338" lvl="1" indent="-280988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1800" dirty="0"/>
              <a:t>dvakrát rychlejší spojení mezi L1 a L2</a:t>
            </a:r>
          </a:p>
          <a:p>
            <a:pPr marL="274638" lvl="0" indent="-274638">
              <a:lnSpc>
                <a:spcPct val="90000"/>
              </a:lnSpc>
              <a:buClr>
                <a:srgbClr val="1F497D">
                  <a:lumMod val="60000"/>
                  <a:lumOff val="40000"/>
                </a:srgbClr>
              </a:buClr>
              <a:buFont typeface="Comenia Sans" pitchFamily="50" charset="-18"/>
              <a:buChar char="="/>
            </a:pPr>
            <a:r>
              <a:rPr lang="cs-CZ" sz="2200" dirty="0">
                <a:solidFill>
                  <a:prstClr val="black"/>
                </a:solidFill>
                <a:cs typeface="+mn-cs"/>
              </a:rPr>
              <a:t>Vlastní práci provádějí</a:t>
            </a:r>
          </a:p>
          <a:p>
            <a:pPr marL="533400" lvl="1" indent="-274638">
              <a:lnSpc>
                <a:spcPct val="90000"/>
              </a:lnSpc>
              <a:buClr>
                <a:srgbClr val="1F497D">
                  <a:lumMod val="60000"/>
                  <a:lumOff val="40000"/>
                </a:srgbClr>
              </a:buClr>
              <a:buFont typeface="Comenia Sans" pitchFamily="50" charset="-18"/>
              <a:buChar char="="/>
            </a:pPr>
            <a:r>
              <a:rPr lang="cs-CZ" sz="1700" dirty="0">
                <a:solidFill>
                  <a:prstClr val="black"/>
                </a:solidFill>
              </a:rPr>
              <a:t>3 jednotky AL (</a:t>
            </a:r>
            <a:r>
              <a:rPr lang="cs-CZ" sz="1700" dirty="0" err="1">
                <a:solidFill>
                  <a:prstClr val="black"/>
                </a:solidFill>
              </a:rPr>
              <a:t>arithmetic-logic</a:t>
            </a:r>
            <a:r>
              <a:rPr lang="cs-CZ" sz="1700" dirty="0">
                <a:solidFill>
                  <a:prstClr val="black"/>
                </a:solidFill>
              </a:rPr>
              <a:t>)</a:t>
            </a:r>
          </a:p>
          <a:p>
            <a:pPr marL="533400" lvl="1" indent="-274638">
              <a:lnSpc>
                <a:spcPct val="90000"/>
              </a:lnSpc>
              <a:buClr>
                <a:srgbClr val="1F497D">
                  <a:lumMod val="60000"/>
                  <a:lumOff val="40000"/>
                </a:srgbClr>
              </a:buClr>
              <a:buFont typeface="Comenia Sans" pitchFamily="50" charset="-18"/>
              <a:buChar char="="/>
            </a:pPr>
            <a:r>
              <a:rPr lang="cs-CZ" sz="1700" dirty="0">
                <a:solidFill>
                  <a:prstClr val="black"/>
                </a:solidFill>
              </a:rPr>
              <a:t>3 jednotky AG (</a:t>
            </a:r>
            <a:r>
              <a:rPr lang="cs-CZ" sz="1700" dirty="0" err="1">
                <a:solidFill>
                  <a:prstClr val="black"/>
                </a:solidFill>
              </a:rPr>
              <a:t>adress</a:t>
            </a:r>
            <a:r>
              <a:rPr lang="cs-CZ" sz="1700" dirty="0">
                <a:solidFill>
                  <a:prstClr val="black"/>
                </a:solidFill>
              </a:rPr>
              <a:t> </a:t>
            </a:r>
            <a:r>
              <a:rPr lang="cs-CZ" sz="1700" dirty="0" err="1">
                <a:solidFill>
                  <a:prstClr val="black"/>
                </a:solidFill>
              </a:rPr>
              <a:t>generation</a:t>
            </a:r>
            <a:r>
              <a:rPr lang="cs-CZ" sz="1700" dirty="0">
                <a:solidFill>
                  <a:prstClr val="black"/>
                </a:solidFill>
              </a:rPr>
              <a:t>) </a:t>
            </a:r>
          </a:p>
          <a:p>
            <a:pPr marL="533400" lvl="1" indent="-274638">
              <a:lnSpc>
                <a:spcPct val="90000"/>
              </a:lnSpc>
              <a:buClr>
                <a:srgbClr val="1F497D">
                  <a:lumMod val="60000"/>
                  <a:lumOff val="40000"/>
                </a:srgbClr>
              </a:buClr>
              <a:buFont typeface="Comenia Sans" pitchFamily="50" charset="-18"/>
              <a:buChar char="="/>
            </a:pPr>
            <a:r>
              <a:rPr lang="cs-CZ" sz="1700" dirty="0">
                <a:solidFill>
                  <a:prstClr val="black"/>
                </a:solidFill>
              </a:rPr>
              <a:t>3 jednotky FP (</a:t>
            </a:r>
            <a:r>
              <a:rPr lang="cs-CZ" sz="1700" dirty="0" err="1">
                <a:solidFill>
                  <a:prstClr val="black"/>
                </a:solidFill>
              </a:rPr>
              <a:t>floating</a:t>
            </a:r>
            <a:r>
              <a:rPr lang="cs-CZ" sz="1700" dirty="0">
                <a:solidFill>
                  <a:prstClr val="black"/>
                </a:solidFill>
              </a:rPr>
              <a:t>-point)</a:t>
            </a:r>
          </a:p>
          <a:p>
            <a:pPr marL="274638" lvl="0" indent="-274638">
              <a:lnSpc>
                <a:spcPct val="90000"/>
              </a:lnSpc>
              <a:buClr>
                <a:srgbClr val="1F497D">
                  <a:lumMod val="60000"/>
                  <a:lumOff val="40000"/>
                </a:srgbClr>
              </a:buClr>
              <a:buFont typeface="Comenia Sans" pitchFamily="50" charset="-18"/>
              <a:buChar char="="/>
            </a:pPr>
            <a:r>
              <a:rPr lang="cs-CZ" sz="2200" dirty="0">
                <a:solidFill>
                  <a:prstClr val="black"/>
                </a:solidFill>
                <a:cs typeface="+mn-cs"/>
              </a:rPr>
              <a:t>Přidána podpora instrukční sady Intelu SSE2 </a:t>
            </a:r>
          </a:p>
          <a:p>
            <a:pPr marL="533400" lvl="2" indent="-274638">
              <a:lnSpc>
                <a:spcPct val="90000"/>
              </a:lnSpc>
              <a:buClr>
                <a:srgbClr val="1F497D">
                  <a:lumMod val="60000"/>
                  <a:lumOff val="40000"/>
                </a:srgbClr>
              </a:buClr>
              <a:buFont typeface="Comenia Sans" pitchFamily="50" charset="-18"/>
              <a:buChar char="="/>
            </a:pPr>
            <a:r>
              <a:rPr lang="cs-CZ" sz="1700" dirty="0">
                <a:solidFill>
                  <a:prstClr val="black"/>
                </a:solidFill>
              </a:rPr>
              <a:t>(získané na základě výměny licencí mezi AMD a Intelem), takže mikroprocesory jádra K8 podporují instrukční sady: SSE, SSE2, MMX a 3DNow</a:t>
            </a:r>
          </a:p>
          <a:p>
            <a:pPr marL="0" indent="0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endParaRPr lang="cs-CZ" sz="2100" dirty="0">
              <a:solidFill>
                <a:schemeClr val="tx1">
                  <a:lumMod val="65000"/>
                  <a:lumOff val="35000"/>
                </a:schemeClr>
              </a:solidFill>
              <a:cs typeface="+mn-cs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Architektura AMD </a:t>
            </a:r>
          </a:p>
        </p:txBody>
      </p:sp>
      <p:sp>
        <p:nvSpPr>
          <p:cNvPr id="7987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50825" y="1270660"/>
            <a:ext cx="8642350" cy="5253965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74638" indent="-274638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2400" dirty="0">
                <a:cs typeface="+mn-cs"/>
              </a:rPr>
              <a:t>Změněn způsob komunikace mikroprocesoru s okolím:</a:t>
            </a:r>
            <a:endParaRPr lang="cs-CZ" sz="2100" dirty="0">
              <a:cs typeface="+mn-cs"/>
            </a:endParaRPr>
          </a:p>
          <a:p>
            <a:pPr marL="533400" lvl="1" indent="-274638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1800" dirty="0"/>
              <a:t>mikroprocesor komunikuje velmi rychlou sběrnicí </a:t>
            </a:r>
            <a:r>
              <a:rPr lang="cs-CZ" sz="1800" dirty="0" err="1"/>
              <a:t>HyperTransport</a:t>
            </a:r>
            <a:r>
              <a:rPr lang="cs-CZ" sz="1800" dirty="0"/>
              <a:t> </a:t>
            </a:r>
          </a:p>
          <a:p>
            <a:pPr marL="533400" lvl="1" indent="-274638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1800" dirty="0"/>
              <a:t>pro výměnu dat s operační pamětí integrován paměťový řadič</a:t>
            </a:r>
          </a:p>
          <a:p>
            <a:pPr marL="808038" lvl="2" indent="-274638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1500" dirty="0"/>
              <a:t>komunikace s operační pamětí probíhá samostatnou cestou</a:t>
            </a:r>
          </a:p>
          <a:p>
            <a:pPr marL="808038" lvl="2" indent="-274638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1500" dirty="0"/>
              <a:t>řadič pracuje na vyšší frekvenci (stejné jako mikroprocesor)</a:t>
            </a:r>
          </a:p>
          <a:p>
            <a:pPr marL="808038" lvl="2" indent="-274638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1500" dirty="0"/>
              <a:t>zlepšena kompatibilita s pamětí a spolehlivost</a:t>
            </a:r>
          </a:p>
          <a:p>
            <a:pPr marL="808038" lvl="2" indent="-274638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1500" dirty="0"/>
              <a:t>na základní desce není žádný </a:t>
            </a:r>
            <a:r>
              <a:rPr lang="cs-CZ" sz="1500" dirty="0" err="1"/>
              <a:t>chipset</a:t>
            </a:r>
            <a:r>
              <a:rPr lang="cs-CZ" sz="1500" dirty="0"/>
              <a:t> (mezi procesorem a pamětí), a tak zůstává řadič pamětí stejný pro všechny systémy</a:t>
            </a:r>
          </a:p>
          <a:p>
            <a:pPr marL="274638" indent="-274638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2600" dirty="0"/>
              <a:t>Do jádra přibyly také nové technologie</a:t>
            </a:r>
          </a:p>
          <a:p>
            <a:pPr marL="533400" lvl="1" indent="-274638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1900" dirty="0" err="1"/>
              <a:t>Cool</a:t>
            </a:r>
            <a:r>
              <a:rPr lang="cs-CZ" sz="1900" dirty="0"/>
              <a:t>‘n‘</a:t>
            </a:r>
            <a:r>
              <a:rPr lang="cs-CZ" sz="1900" dirty="0" err="1"/>
              <a:t>Quiet</a:t>
            </a:r>
            <a:r>
              <a:rPr lang="cs-CZ" sz="1900" dirty="0"/>
              <a:t> k tepelné ochraně procesoru </a:t>
            </a:r>
            <a:endParaRPr lang="cs-CZ" sz="1700" dirty="0"/>
          </a:p>
          <a:p>
            <a:pPr marL="808038" lvl="2" indent="-274638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1500" dirty="0"/>
              <a:t>pokud procesor není plně zatížen, snižuje jeho výkon</a:t>
            </a:r>
          </a:p>
          <a:p>
            <a:pPr marL="533400" lvl="1" indent="-274638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1900" dirty="0" err="1"/>
              <a:t>Enhanced</a:t>
            </a:r>
            <a:r>
              <a:rPr lang="cs-CZ" sz="1900" dirty="0"/>
              <a:t> Virus </a:t>
            </a:r>
            <a:r>
              <a:rPr lang="cs-CZ" sz="1900" dirty="0" err="1"/>
              <a:t>Protection</a:t>
            </a:r>
            <a:r>
              <a:rPr lang="cs-CZ" sz="1900" dirty="0"/>
              <a:t> nabízející antivirovou ochranu</a:t>
            </a:r>
          </a:p>
          <a:p>
            <a:pPr marL="274638" lvl="1" indent="-274638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endParaRPr lang="cs-CZ" sz="17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74638" lvl="1" indent="-274638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endParaRPr lang="cs-CZ" sz="1700" dirty="0">
              <a:solidFill>
                <a:schemeClr val="tx1">
                  <a:lumMod val="65000"/>
                  <a:lumOff val="35000"/>
                </a:schemeClr>
              </a:solidFill>
              <a:cs typeface="+mn-cs"/>
            </a:endParaRPr>
          </a:p>
          <a:p>
            <a:pPr marL="274638" indent="-274638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endParaRPr lang="cs-CZ" sz="2100" dirty="0">
              <a:solidFill>
                <a:schemeClr val="tx1">
                  <a:lumMod val="65000"/>
                  <a:lumOff val="35000"/>
                </a:schemeClr>
              </a:solidFill>
              <a:cs typeface="+mn-cs"/>
            </a:endParaRPr>
          </a:p>
          <a:p>
            <a:pPr marL="274638" lvl="2" indent="-274638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endParaRPr lang="cs-CZ" sz="1300" dirty="0">
              <a:solidFill>
                <a:schemeClr val="tx1">
                  <a:lumMod val="65000"/>
                  <a:lumOff val="35000"/>
                </a:schemeClr>
              </a:solidFill>
              <a:cs typeface="+mn-c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Instrukční sada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50825" y="1600200"/>
            <a:ext cx="8642350" cy="4924425"/>
          </a:xfrm>
          <a:prstGeom prst="rect">
            <a:avLst/>
          </a:prstGeom>
        </p:spPr>
        <p:txBody>
          <a:bodyPr/>
          <a:lstStyle/>
          <a:p>
            <a:pPr marL="274638" indent="-274638"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2400" dirty="0">
                <a:cs typeface="+mn-cs"/>
              </a:rPr>
              <a:t>Jedná se o sadu instrukcí pro přesuny dat mezi pamětí a registry, aritmetické a logické instrukce</a:t>
            </a:r>
          </a:p>
          <a:p>
            <a:pPr marL="533400" lvl="1" indent="-274638"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2000" dirty="0">
                <a:cs typeface="+mn-cs"/>
              </a:rPr>
              <a:t>dále obsahuje instrukce pro řízení programu a několik systémových instrukcí</a:t>
            </a:r>
            <a:endParaRPr lang="cs-CZ" sz="2100" dirty="0">
              <a:cs typeface="+mn-cs"/>
            </a:endParaRPr>
          </a:p>
          <a:p>
            <a:pPr marL="274638" indent="-274638"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2400" dirty="0">
                <a:cs typeface="+mn-cs"/>
              </a:rPr>
              <a:t>U nových mikroprocesorů obsahuje i instrukce pro koordinaci víceprocesorových prostředí</a:t>
            </a:r>
          </a:p>
          <a:p>
            <a:pPr marL="274638" indent="-274638"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2400" dirty="0">
                <a:cs typeface="+mn-cs"/>
              </a:rPr>
              <a:t>Nově jsou doplněny o instrukce pro přehrávání videa, generování zvuku a grafiky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AMD </a:t>
            </a:r>
            <a:r>
              <a:rPr lang="cs-CZ" dirty="0" err="1"/>
              <a:t>Phenom</a:t>
            </a:r>
            <a:r>
              <a:rPr lang="cs-CZ" dirty="0"/>
              <a:t>  </a:t>
            </a:r>
          </a:p>
        </p:txBody>
      </p:sp>
      <p:sp>
        <p:nvSpPr>
          <p:cNvPr id="7987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50825" y="1270660"/>
            <a:ext cx="8642350" cy="5253965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274638" indent="-274638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2400" dirty="0">
                <a:cs typeface="+mn-cs"/>
              </a:rPr>
              <a:t>Výkonné 2-4 jádrové procesory firmy AMD</a:t>
            </a:r>
          </a:p>
          <a:p>
            <a:pPr marL="533400" lvl="1" indent="-274638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1800" dirty="0">
                <a:cs typeface="+mn-cs"/>
              </a:rPr>
              <a:t>určené pro výkonné osobní počítače (počítačové nadšence a hráče her)</a:t>
            </a:r>
          </a:p>
          <a:p>
            <a:pPr marL="533400" lvl="1" indent="-274638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1800" dirty="0">
                <a:cs typeface="+mn-cs"/>
              </a:rPr>
              <a:t>jednalo se o variantu jádra K10</a:t>
            </a:r>
          </a:p>
          <a:p>
            <a:pPr marL="533400" lvl="1" indent="-274638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1800" dirty="0">
                <a:cs typeface="+mn-cs"/>
              </a:rPr>
              <a:t>na jednom kusu křemíku až 4 jádra</a:t>
            </a:r>
          </a:p>
          <a:p>
            <a:pPr marL="533400" lvl="1" indent="-274638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1800" dirty="0">
                <a:cs typeface="+mn-cs"/>
              </a:rPr>
              <a:t>2 jádrové (kódový název „</a:t>
            </a:r>
            <a:r>
              <a:rPr lang="cs-CZ" sz="1800" dirty="0" err="1">
                <a:cs typeface="+mn-cs"/>
              </a:rPr>
              <a:t>Kuma</a:t>
            </a:r>
            <a:r>
              <a:rPr lang="cs-CZ" sz="1800" dirty="0">
                <a:cs typeface="+mn-cs"/>
              </a:rPr>
              <a:t>“)</a:t>
            </a:r>
          </a:p>
          <a:p>
            <a:pPr marL="533400" lvl="1" indent="-274638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1800" dirty="0">
                <a:cs typeface="+mn-cs"/>
              </a:rPr>
              <a:t>3 jádrové (kódový název „</a:t>
            </a:r>
            <a:r>
              <a:rPr lang="cs-CZ" sz="1800" dirty="0" err="1">
                <a:cs typeface="+mn-cs"/>
              </a:rPr>
              <a:t>Toliman</a:t>
            </a:r>
            <a:r>
              <a:rPr lang="cs-CZ" sz="1800" dirty="0">
                <a:cs typeface="+mn-cs"/>
              </a:rPr>
              <a:t>“)</a:t>
            </a:r>
          </a:p>
          <a:p>
            <a:pPr marL="533400" lvl="1" indent="-274638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1800" dirty="0">
                <a:cs typeface="+mn-cs"/>
              </a:rPr>
              <a:t>4 jádrové (kódový název „</a:t>
            </a:r>
            <a:r>
              <a:rPr lang="cs-CZ" sz="1800" dirty="0" err="1">
                <a:cs typeface="+mn-cs"/>
              </a:rPr>
              <a:t>Agena</a:t>
            </a:r>
            <a:r>
              <a:rPr lang="cs-CZ" sz="1800" dirty="0">
                <a:cs typeface="+mn-cs"/>
              </a:rPr>
              <a:t>“)</a:t>
            </a:r>
          </a:p>
          <a:p>
            <a:pPr marL="274638" indent="-274638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2400" dirty="0"/>
              <a:t>AMD </a:t>
            </a:r>
            <a:r>
              <a:rPr lang="cs-CZ" sz="2400" dirty="0" err="1"/>
              <a:t>Phenom</a:t>
            </a:r>
            <a:r>
              <a:rPr lang="cs-CZ" sz="2400" dirty="0"/>
              <a:t> – Specifikace</a:t>
            </a:r>
          </a:p>
          <a:p>
            <a:pPr marL="533400" lvl="1" indent="-274638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1800" dirty="0"/>
              <a:t>frekvence 1,8 – 2,6 GHz</a:t>
            </a:r>
          </a:p>
          <a:p>
            <a:pPr marL="533400" lvl="1" indent="-274638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1800" dirty="0"/>
              <a:t>počet jader 2 – 4</a:t>
            </a:r>
          </a:p>
          <a:p>
            <a:pPr marL="533400" lvl="1" indent="-274638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1800" dirty="0"/>
              <a:t>FSB 1,6 – 2 GHz</a:t>
            </a:r>
          </a:p>
          <a:p>
            <a:pPr marL="533400" lvl="1" indent="-274638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1800" dirty="0"/>
              <a:t>L1 </a:t>
            </a:r>
            <a:r>
              <a:rPr lang="cs-CZ" sz="1800" dirty="0" err="1"/>
              <a:t>Cache</a:t>
            </a:r>
            <a:r>
              <a:rPr lang="cs-CZ" sz="1800" dirty="0"/>
              <a:t> 64 KB</a:t>
            </a:r>
          </a:p>
          <a:p>
            <a:pPr marL="533400" lvl="1" indent="-274638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1800" dirty="0"/>
              <a:t>L2 </a:t>
            </a:r>
            <a:r>
              <a:rPr lang="cs-CZ" sz="1800" dirty="0" err="1"/>
              <a:t>Cache</a:t>
            </a:r>
            <a:r>
              <a:rPr lang="cs-CZ" sz="1800" dirty="0"/>
              <a:t> 512 KB</a:t>
            </a:r>
          </a:p>
          <a:p>
            <a:pPr marL="533400" lvl="1" indent="-274638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1800" dirty="0"/>
              <a:t>L3 </a:t>
            </a:r>
            <a:r>
              <a:rPr lang="cs-CZ" sz="1800" dirty="0" err="1"/>
              <a:t>Cache</a:t>
            </a:r>
            <a:r>
              <a:rPr lang="cs-CZ" sz="1800" dirty="0"/>
              <a:t> 2 MB</a:t>
            </a:r>
          </a:p>
          <a:p>
            <a:pPr marL="533400" lvl="1" indent="-274638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1800" dirty="0"/>
              <a:t>instrukční sada x86-64</a:t>
            </a:r>
          </a:p>
          <a:p>
            <a:pPr marL="533400" lvl="1" indent="-274638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1800" dirty="0"/>
              <a:t>patice </a:t>
            </a:r>
            <a:r>
              <a:rPr lang="cs-CZ" sz="1800" dirty="0" err="1"/>
              <a:t>Socket</a:t>
            </a:r>
            <a:r>
              <a:rPr lang="cs-CZ" sz="1800" dirty="0"/>
              <a:t> AM2+</a:t>
            </a:r>
          </a:p>
          <a:p>
            <a:pPr marL="533400" lvl="1" indent="-274638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1800" dirty="0"/>
              <a:t>nanotechnologie 65 </a:t>
            </a:r>
            <a:r>
              <a:rPr lang="cs-CZ" sz="1800" dirty="0" err="1"/>
              <a:t>nm</a:t>
            </a:r>
            <a:endParaRPr lang="cs-CZ" sz="1800" dirty="0"/>
          </a:p>
          <a:p>
            <a:pPr marL="274638" lvl="1" indent="-274638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endParaRPr lang="cs-CZ" sz="1700" dirty="0">
              <a:solidFill>
                <a:schemeClr val="tx1">
                  <a:lumMod val="65000"/>
                  <a:lumOff val="35000"/>
                </a:schemeClr>
              </a:solidFill>
              <a:cs typeface="+mn-cs"/>
            </a:endParaRPr>
          </a:p>
          <a:p>
            <a:pPr marL="274638" indent="-274638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endParaRPr lang="cs-CZ" sz="2100" dirty="0">
              <a:solidFill>
                <a:schemeClr val="tx1">
                  <a:lumMod val="65000"/>
                  <a:lumOff val="35000"/>
                </a:schemeClr>
              </a:solidFill>
              <a:cs typeface="+mn-cs"/>
            </a:endParaRPr>
          </a:p>
          <a:p>
            <a:pPr marL="274638" lvl="2" indent="-274638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endParaRPr lang="cs-CZ" sz="1300" dirty="0">
              <a:solidFill>
                <a:schemeClr val="tx1">
                  <a:lumMod val="65000"/>
                  <a:lumOff val="35000"/>
                </a:schemeClr>
              </a:solidFill>
              <a:cs typeface="+mn-cs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cs-CZ" dirty="0"/>
              <a:t>AMD </a:t>
            </a:r>
            <a:r>
              <a:rPr lang="cs-CZ" dirty="0" err="1"/>
              <a:t>Phenom</a:t>
            </a:r>
            <a:r>
              <a:rPr lang="cs-CZ" dirty="0"/>
              <a:t> - Architektura  </a:t>
            </a:r>
          </a:p>
        </p:txBody>
      </p:sp>
      <p:sp>
        <p:nvSpPr>
          <p:cNvPr id="7987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50825" y="1270660"/>
            <a:ext cx="8642350" cy="5253965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74638" indent="-274638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2400" dirty="0">
                <a:cs typeface="+mn-cs"/>
              </a:rPr>
              <a:t>Každé jádro vybaveno vlastní vyrovnávací pamětí první a druhé úrovně</a:t>
            </a:r>
          </a:p>
          <a:p>
            <a:pPr marL="274638" indent="-274638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2400" dirty="0">
                <a:cs typeface="+mn-cs"/>
              </a:rPr>
              <a:t>Navíc obsahuje i vyrovnávací paměť třetí úrovně, která je sdílena všemi 4 jádry</a:t>
            </a:r>
          </a:p>
          <a:p>
            <a:pPr marL="274638" indent="-274638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2400" dirty="0">
                <a:cs typeface="+mn-cs"/>
              </a:rPr>
              <a:t>Integrovaný řadič paměti podporuje paměť DDR2-1066</a:t>
            </a:r>
          </a:p>
          <a:p>
            <a:pPr marL="274638" indent="-274638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2400" dirty="0">
                <a:cs typeface="+mn-cs"/>
              </a:rPr>
              <a:t>Systémová sběrnice </a:t>
            </a:r>
            <a:r>
              <a:rPr lang="cs-CZ" sz="2400" dirty="0" err="1">
                <a:cs typeface="+mn-cs"/>
              </a:rPr>
              <a:t>HyperTransport</a:t>
            </a:r>
            <a:r>
              <a:rPr lang="cs-CZ" sz="2400" dirty="0">
                <a:cs typeface="+mn-cs"/>
              </a:rPr>
              <a:t> 3.0, poskytující maximální výkon, podporuje </a:t>
            </a:r>
            <a:r>
              <a:rPr lang="cs-CZ" sz="2400" dirty="0" err="1">
                <a:cs typeface="+mn-cs"/>
              </a:rPr>
              <a:t>podprocesy</a:t>
            </a:r>
            <a:r>
              <a:rPr lang="cs-CZ" sz="2400" dirty="0">
                <a:cs typeface="+mn-cs"/>
              </a:rPr>
              <a:t> a multitasking</a:t>
            </a:r>
          </a:p>
          <a:p>
            <a:pPr marL="274638" indent="-274638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2400" dirty="0">
                <a:cs typeface="+mn-cs"/>
              </a:rPr>
              <a:t>Řadič paměti se skládá ze 2 nezávislých 64b řadičů</a:t>
            </a:r>
          </a:p>
          <a:p>
            <a:pPr marL="274638" indent="-274638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2400" dirty="0">
                <a:cs typeface="+mn-cs"/>
              </a:rPr>
              <a:t>Systémová sběrnice </a:t>
            </a:r>
            <a:r>
              <a:rPr lang="cs-CZ" sz="2400" dirty="0" err="1">
                <a:cs typeface="+mn-cs"/>
              </a:rPr>
              <a:t>HyperTransport</a:t>
            </a:r>
            <a:r>
              <a:rPr lang="cs-CZ" sz="2400" dirty="0">
                <a:cs typeface="+mn-cs"/>
              </a:rPr>
              <a:t> 3.0 nabízí šířku pásma až 14,4 GB/s</a:t>
            </a:r>
            <a:endParaRPr lang="cs-CZ" sz="1400" dirty="0">
              <a:cs typeface="+mn-cs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title"/>
          </p:nvPr>
        </p:nvSpPr>
        <p:spPr>
          <a:xfrm>
            <a:off x="4251960" y="478941"/>
            <a:ext cx="4693919" cy="550415"/>
          </a:xfrm>
        </p:spPr>
        <p:txBody>
          <a:bodyPr>
            <a:normAutofit fontScale="90000"/>
          </a:bodyPr>
          <a:lstStyle/>
          <a:p>
            <a:r>
              <a:rPr lang="cs-CZ" dirty="0"/>
              <a:t>AMD </a:t>
            </a:r>
            <a:r>
              <a:rPr lang="cs-CZ" dirty="0" err="1"/>
              <a:t>Phenom</a:t>
            </a:r>
            <a:r>
              <a:rPr lang="cs-CZ" dirty="0"/>
              <a:t> – klíčové vlastnosti</a:t>
            </a:r>
          </a:p>
        </p:txBody>
      </p:sp>
      <p:sp>
        <p:nvSpPr>
          <p:cNvPr id="7987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50825" y="1270660"/>
            <a:ext cx="8642350" cy="5253965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77813" indent="-277813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2400" dirty="0">
                <a:cs typeface="+mn-cs"/>
              </a:rPr>
              <a:t>Využití víceprocesorových jader</a:t>
            </a:r>
          </a:p>
          <a:p>
            <a:pPr marL="536575" lvl="1" indent="-277813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1800" dirty="0"/>
              <a:t>společně pracující 4 jádra zvyšují rychlost a plynulost náročných her a aplikací</a:t>
            </a:r>
          </a:p>
          <a:p>
            <a:pPr marL="277813" indent="-277813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2400" dirty="0" err="1">
                <a:cs typeface="+mn-cs"/>
              </a:rPr>
              <a:t>HyperTransport</a:t>
            </a:r>
            <a:r>
              <a:rPr lang="cs-CZ" sz="2400" dirty="0">
                <a:cs typeface="+mn-cs"/>
              </a:rPr>
              <a:t> 3.0</a:t>
            </a:r>
          </a:p>
          <a:p>
            <a:pPr marL="536575" lvl="1" indent="-277813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1800" dirty="0">
                <a:cs typeface="+mn-cs"/>
              </a:rPr>
              <a:t>technologie umožňující PC šetřit energii - PC se nezpomalí při náročných činnostech</a:t>
            </a:r>
          </a:p>
          <a:p>
            <a:pPr marL="277813" indent="-277813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2400" dirty="0">
                <a:cs typeface="+mn-cs"/>
              </a:rPr>
              <a:t>Technologie </a:t>
            </a:r>
            <a:r>
              <a:rPr lang="cs-CZ" sz="2400" dirty="0" err="1">
                <a:cs typeface="+mn-cs"/>
              </a:rPr>
              <a:t>Cool</a:t>
            </a:r>
            <a:r>
              <a:rPr lang="cs-CZ" sz="2400" dirty="0">
                <a:cs typeface="+mn-cs"/>
              </a:rPr>
              <a:t> 'N' </a:t>
            </a:r>
            <a:r>
              <a:rPr lang="cs-CZ" sz="2400" dirty="0" err="1">
                <a:cs typeface="+mn-cs"/>
              </a:rPr>
              <a:t>Quiet</a:t>
            </a:r>
            <a:r>
              <a:rPr lang="cs-CZ" sz="2400" dirty="0">
                <a:cs typeface="+mn-cs"/>
              </a:rPr>
              <a:t> 2.0</a:t>
            </a:r>
          </a:p>
          <a:p>
            <a:pPr marL="536575" lvl="1" indent="-277813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1800" dirty="0">
                <a:cs typeface="+mn-cs"/>
              </a:rPr>
              <a:t>technologie, která optimalizuje spotřebu - omezení hluku, maximální výkon na Watt spotřeby(méně tepla)</a:t>
            </a:r>
          </a:p>
          <a:p>
            <a:pPr marL="277813" indent="-277813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2400" dirty="0" err="1">
                <a:cs typeface="+mn-cs"/>
              </a:rPr>
              <a:t>Balanced</a:t>
            </a:r>
            <a:r>
              <a:rPr lang="cs-CZ" sz="2400" dirty="0">
                <a:cs typeface="+mn-cs"/>
              </a:rPr>
              <a:t> </a:t>
            </a:r>
            <a:r>
              <a:rPr lang="cs-CZ" sz="2400" dirty="0" err="1">
                <a:cs typeface="+mn-cs"/>
              </a:rPr>
              <a:t>Smart</a:t>
            </a:r>
            <a:r>
              <a:rPr lang="cs-CZ" sz="2400" dirty="0">
                <a:cs typeface="+mn-cs"/>
              </a:rPr>
              <a:t> </a:t>
            </a:r>
            <a:r>
              <a:rPr lang="cs-CZ" sz="2400" dirty="0" err="1">
                <a:cs typeface="+mn-cs"/>
              </a:rPr>
              <a:t>Cache</a:t>
            </a:r>
            <a:endParaRPr lang="cs-CZ" sz="2400" dirty="0">
              <a:cs typeface="+mn-cs"/>
            </a:endParaRPr>
          </a:p>
          <a:p>
            <a:pPr marL="536575" lvl="1" indent="-277813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1800" dirty="0">
                <a:cs typeface="+mn-cs"/>
              </a:rPr>
              <a:t>4 jádra rychle sdílí informace pro okamžitý přístup do paměti - menší zátěž na systém</a:t>
            </a:r>
          </a:p>
          <a:p>
            <a:pPr marL="277813" lvl="2" indent="-277813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endParaRPr lang="cs-CZ" sz="1300" dirty="0">
              <a:solidFill>
                <a:schemeClr val="tx1">
                  <a:lumMod val="65000"/>
                  <a:lumOff val="35000"/>
                </a:schemeClr>
              </a:solidFill>
              <a:cs typeface="+mn-cs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title"/>
          </p:nvPr>
        </p:nvSpPr>
        <p:spPr>
          <a:xfrm>
            <a:off x="4251960" y="478941"/>
            <a:ext cx="4693919" cy="550415"/>
          </a:xfrm>
        </p:spPr>
        <p:txBody>
          <a:bodyPr>
            <a:normAutofit/>
          </a:bodyPr>
          <a:lstStyle/>
          <a:p>
            <a:r>
              <a:rPr lang="cs-CZ" dirty="0"/>
              <a:t>AMD </a:t>
            </a:r>
            <a:r>
              <a:rPr lang="cs-CZ" dirty="0" err="1"/>
              <a:t>Bobcat</a:t>
            </a:r>
            <a:endParaRPr lang="cs-CZ" dirty="0"/>
          </a:p>
        </p:txBody>
      </p:sp>
      <p:sp>
        <p:nvSpPr>
          <p:cNvPr id="7987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50825" y="1270660"/>
            <a:ext cx="8642350" cy="5253965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277813" indent="-277813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2400" dirty="0">
                <a:cs typeface="+mn-cs"/>
              </a:rPr>
              <a:t>AMD </a:t>
            </a:r>
            <a:r>
              <a:rPr lang="cs-CZ" sz="2400" dirty="0" err="1">
                <a:cs typeface="+mn-cs"/>
              </a:rPr>
              <a:t>Bobcat</a:t>
            </a:r>
            <a:r>
              <a:rPr lang="cs-CZ" sz="2400" dirty="0">
                <a:cs typeface="+mn-cs"/>
              </a:rPr>
              <a:t> je procesorová </a:t>
            </a:r>
            <a:r>
              <a:rPr lang="cs-CZ" sz="2400" dirty="0" err="1">
                <a:cs typeface="+mn-cs"/>
              </a:rPr>
              <a:t>mikroarchitektura</a:t>
            </a:r>
            <a:r>
              <a:rPr lang="cs-CZ" sz="2400" dirty="0">
                <a:cs typeface="+mn-cs"/>
              </a:rPr>
              <a:t> společnosti AMD cílená na trh zařízení s nízkonákladovými a </a:t>
            </a:r>
            <a:r>
              <a:rPr lang="cs-CZ" sz="2400" dirty="0" err="1">
                <a:cs typeface="+mn-cs"/>
              </a:rPr>
              <a:t>nízkopříkonovými</a:t>
            </a:r>
            <a:r>
              <a:rPr lang="cs-CZ" sz="2400" dirty="0">
                <a:cs typeface="+mn-cs"/>
              </a:rPr>
              <a:t> procesory. Do výroby šla začátkem 2011, 40nm výrobní proces.</a:t>
            </a:r>
          </a:p>
          <a:p>
            <a:pPr marL="277813" indent="-277813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2400" dirty="0">
                <a:cs typeface="+mn-cs"/>
              </a:rPr>
              <a:t>Procesory s jádry architektury </a:t>
            </a:r>
            <a:r>
              <a:rPr lang="cs-CZ" sz="2400" dirty="0" err="1">
                <a:cs typeface="+mn-cs"/>
              </a:rPr>
              <a:t>Bobcat</a:t>
            </a:r>
            <a:r>
              <a:rPr lang="cs-CZ" sz="2400" dirty="0">
                <a:cs typeface="+mn-cs"/>
              </a:rPr>
              <a:t> spolupracují s GPU a společně tvoří </a:t>
            </a:r>
            <a:r>
              <a:rPr lang="cs-CZ" sz="2400" b="1" dirty="0">
                <a:cs typeface="+mn-cs"/>
              </a:rPr>
              <a:t>APU</a:t>
            </a:r>
            <a:r>
              <a:rPr lang="cs-CZ" sz="2400" dirty="0">
                <a:cs typeface="+mn-cs"/>
              </a:rPr>
              <a:t> značenou jako </a:t>
            </a:r>
            <a:r>
              <a:rPr lang="cs-CZ" sz="2400" b="1" dirty="0">
                <a:cs typeface="+mn-cs"/>
              </a:rPr>
              <a:t>AMD </a:t>
            </a:r>
            <a:r>
              <a:rPr lang="cs-CZ" sz="2400" b="1" dirty="0" err="1">
                <a:cs typeface="+mn-cs"/>
              </a:rPr>
              <a:t>Fusion</a:t>
            </a:r>
            <a:r>
              <a:rPr lang="cs-CZ" sz="2400" dirty="0">
                <a:cs typeface="+mn-cs"/>
              </a:rPr>
              <a:t>.</a:t>
            </a:r>
          </a:p>
          <a:p>
            <a:pPr marL="536575" lvl="1" indent="-277813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1800" dirty="0"/>
              <a:t>AMD </a:t>
            </a:r>
            <a:r>
              <a:rPr lang="cs-CZ" sz="1800" dirty="0" err="1"/>
              <a:t>Fusion</a:t>
            </a:r>
            <a:r>
              <a:rPr lang="cs-CZ" sz="1800" dirty="0"/>
              <a:t> je kódové označení pro návrh CPU umístěných v jednom pouzdře nebo nejnověji na stejném čipu s GPU, který vyvíjí společnost AMD. Tento koncept se nazývá </a:t>
            </a:r>
            <a:r>
              <a:rPr lang="cs-CZ" sz="1800" b="1" dirty="0" err="1"/>
              <a:t>Accelerated</a:t>
            </a:r>
            <a:r>
              <a:rPr lang="cs-CZ" sz="1800" b="1" dirty="0"/>
              <a:t> </a:t>
            </a:r>
            <a:r>
              <a:rPr lang="cs-CZ" sz="1800" b="1" dirty="0" err="1"/>
              <a:t>Processing</a:t>
            </a:r>
            <a:r>
              <a:rPr lang="cs-CZ" sz="1800" b="1" dirty="0"/>
              <a:t> Unit - APU</a:t>
            </a:r>
            <a:r>
              <a:rPr lang="cs-CZ" sz="1800" dirty="0"/>
              <a:t>.</a:t>
            </a:r>
          </a:p>
          <a:p>
            <a:pPr marL="136525" indent="-277813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2400" dirty="0">
                <a:cs typeface="+mn-cs"/>
              </a:rPr>
              <a:t>Procesory s </a:t>
            </a:r>
            <a:r>
              <a:rPr lang="cs-CZ" sz="2400" dirty="0" err="1">
                <a:cs typeface="+mn-cs"/>
              </a:rPr>
              <a:t>mikroarchitekturou</a:t>
            </a:r>
            <a:r>
              <a:rPr lang="cs-CZ" sz="2400" dirty="0">
                <a:cs typeface="+mn-cs"/>
              </a:rPr>
              <a:t> </a:t>
            </a:r>
            <a:r>
              <a:rPr lang="cs-CZ" sz="2400" dirty="0" err="1">
                <a:cs typeface="+mn-cs"/>
              </a:rPr>
              <a:t>Bobcat</a:t>
            </a:r>
            <a:r>
              <a:rPr lang="cs-CZ" sz="2400" dirty="0">
                <a:cs typeface="+mn-cs"/>
              </a:rPr>
              <a:t> mají:</a:t>
            </a:r>
          </a:p>
          <a:p>
            <a:pPr marL="536575" lvl="1" indent="-277813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1800" dirty="0">
                <a:cs typeface="+mn-cs"/>
              </a:rPr>
              <a:t>1 nebo 2 jádra</a:t>
            </a:r>
          </a:p>
          <a:p>
            <a:pPr marL="536575" lvl="1" indent="-277813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1800" dirty="0"/>
              <a:t>Výkon 9 nebo 18 W (pouze T24-L má 5 W)</a:t>
            </a:r>
          </a:p>
          <a:p>
            <a:pPr marL="536575" lvl="1" indent="-277813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1800" dirty="0"/>
              <a:t>P</a:t>
            </a:r>
            <a:r>
              <a:rPr lang="pt-BR" sz="1800" dirty="0"/>
              <a:t>racovní frekvenc</a:t>
            </a:r>
            <a:r>
              <a:rPr lang="cs-CZ" sz="1800" dirty="0"/>
              <a:t>i</a:t>
            </a:r>
            <a:r>
              <a:rPr lang="pt-BR" sz="1800" dirty="0"/>
              <a:t> 1000–1750 MHz (s výjimkou T-24L na 800 MHz)</a:t>
            </a:r>
            <a:endParaRPr lang="cs-CZ" sz="1800" dirty="0"/>
          </a:p>
          <a:p>
            <a:pPr marL="536575" lvl="1" indent="-277813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1800" dirty="0"/>
              <a:t>Spolupracují s </a:t>
            </a:r>
            <a:r>
              <a:rPr lang="pl-PL" sz="1800" dirty="0"/>
              <a:t>DDR3 na frekvenci 1066 nebo 1333 MHz</a:t>
            </a:r>
          </a:p>
          <a:p>
            <a:pPr marL="536575" lvl="1" indent="-277813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1800" dirty="0"/>
              <a:t>L2 </a:t>
            </a:r>
            <a:r>
              <a:rPr lang="cs-CZ" sz="1800" dirty="0" err="1"/>
              <a:t>cache</a:t>
            </a:r>
            <a:r>
              <a:rPr lang="cs-CZ" sz="1800" dirty="0"/>
              <a:t> 512 nebo 1024 </a:t>
            </a:r>
            <a:r>
              <a:rPr lang="cs-CZ" sz="1800" dirty="0" err="1"/>
              <a:t>KiB</a:t>
            </a:r>
            <a:endParaRPr lang="cs-CZ" sz="1800" dirty="0"/>
          </a:p>
          <a:p>
            <a:pPr marL="536575" lvl="1" indent="-277813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1800" dirty="0"/>
              <a:t>80 jader AMD </a:t>
            </a:r>
            <a:r>
              <a:rPr lang="cs-CZ" sz="1800" dirty="0" err="1"/>
              <a:t>Radeon</a:t>
            </a:r>
            <a:endParaRPr lang="cs-CZ" sz="1800" dirty="0"/>
          </a:p>
          <a:p>
            <a:pPr marL="536575" lvl="1" indent="-277813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1800" dirty="0">
                <a:cs typeface="+mn-cs"/>
              </a:rPr>
              <a:t>Podporu DirectX 11</a:t>
            </a:r>
          </a:p>
          <a:p>
            <a:pPr marL="536575" lvl="1" indent="-277813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endParaRPr lang="cs-CZ" sz="1800" dirty="0">
              <a:cs typeface="+mn-cs"/>
            </a:endParaRPr>
          </a:p>
          <a:p>
            <a:pPr marL="277813" lvl="2" indent="-277813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endParaRPr lang="cs-CZ" sz="1300" dirty="0">
              <a:solidFill>
                <a:schemeClr val="tx1">
                  <a:lumMod val="65000"/>
                  <a:lumOff val="35000"/>
                </a:schemeClr>
              </a:solidFill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6430807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title"/>
          </p:nvPr>
        </p:nvSpPr>
        <p:spPr>
          <a:xfrm>
            <a:off x="4251960" y="478941"/>
            <a:ext cx="4693919" cy="550415"/>
          </a:xfrm>
        </p:spPr>
        <p:txBody>
          <a:bodyPr>
            <a:normAutofit/>
          </a:bodyPr>
          <a:lstStyle/>
          <a:p>
            <a:r>
              <a:rPr lang="cs-CZ" dirty="0"/>
              <a:t>AMD </a:t>
            </a:r>
            <a:r>
              <a:rPr lang="cs-CZ" dirty="0" err="1"/>
              <a:t>Bulldozer</a:t>
            </a:r>
            <a:endParaRPr lang="cs-CZ" dirty="0"/>
          </a:p>
        </p:txBody>
      </p:sp>
      <p:sp>
        <p:nvSpPr>
          <p:cNvPr id="7987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50825" y="1270660"/>
            <a:ext cx="8642350" cy="5253965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536575" lvl="1" indent="-277813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endParaRPr lang="cs-CZ" sz="1800" dirty="0">
              <a:cs typeface="+mn-cs"/>
            </a:endParaRPr>
          </a:p>
          <a:p>
            <a:pPr marL="277813" lvl="2" indent="-277813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dirty="0" err="1"/>
              <a:t>Bulldozer</a:t>
            </a:r>
            <a:r>
              <a:rPr lang="cs-CZ" dirty="0"/>
              <a:t> je kódové jméno procesorových jader společnosti AMD po architektuře K10, které byly vyráběny od první poloviny roku 2011. </a:t>
            </a:r>
            <a:r>
              <a:rPr lang="cs-CZ"/>
              <a:t>Byl vyráběn </a:t>
            </a:r>
            <a:r>
              <a:rPr lang="cs-CZ" dirty="0"/>
              <a:t>32nm procesem SOI, s 4, 8 a 16 jádry a navrženým tepelným výkonem mezi 10 a 100 Watty.</a:t>
            </a:r>
          </a:p>
          <a:p>
            <a:pPr marL="277813" lvl="2" indent="-277813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dirty="0"/>
              <a:t>AMD si sliboval zastavit svůj pokles podílu na trhu mainstreamových x86/x86-64 procesorů na úkor Intelu.</a:t>
            </a:r>
          </a:p>
          <a:p>
            <a:pPr marL="277813" lvl="2" indent="-277813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dirty="0"/>
              <a:t>U </a:t>
            </a:r>
            <a:r>
              <a:rPr lang="cs-CZ" dirty="0" err="1"/>
              <a:t>Bulldozeru</a:t>
            </a:r>
            <a:r>
              <a:rPr lang="cs-CZ" dirty="0"/>
              <a:t> se jedná o kompletně nový návrh (s novou </a:t>
            </a:r>
            <a:r>
              <a:rPr lang="cs-CZ" dirty="0" err="1"/>
              <a:t>mikroarchitekturou</a:t>
            </a:r>
            <a:r>
              <a:rPr lang="cs-CZ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264940732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title"/>
          </p:nvPr>
        </p:nvSpPr>
        <p:spPr>
          <a:xfrm>
            <a:off x="4251960" y="478941"/>
            <a:ext cx="4693919" cy="550415"/>
          </a:xfrm>
        </p:spPr>
        <p:txBody>
          <a:bodyPr>
            <a:normAutofit/>
          </a:bodyPr>
          <a:lstStyle/>
          <a:p>
            <a:r>
              <a:rPr lang="cs-CZ" dirty="0"/>
              <a:t>AMD </a:t>
            </a:r>
            <a:r>
              <a:rPr lang="cs-CZ" dirty="0" err="1"/>
              <a:t>Bulldozer</a:t>
            </a:r>
            <a:endParaRPr lang="cs-CZ" dirty="0"/>
          </a:p>
        </p:txBody>
      </p:sp>
      <p:pic>
        <p:nvPicPr>
          <p:cNvPr id="2" name="Obrázek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0291" y="1223319"/>
            <a:ext cx="5625840" cy="5389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12352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title"/>
          </p:nvPr>
        </p:nvSpPr>
        <p:spPr>
          <a:xfrm>
            <a:off x="4251960" y="478941"/>
            <a:ext cx="4693919" cy="550415"/>
          </a:xfrm>
        </p:spPr>
        <p:txBody>
          <a:bodyPr>
            <a:normAutofit/>
          </a:bodyPr>
          <a:lstStyle/>
          <a:p>
            <a:r>
              <a:rPr lang="cs-CZ" dirty="0"/>
              <a:t>AMD </a:t>
            </a:r>
            <a:r>
              <a:rPr lang="cs-CZ" dirty="0" err="1"/>
              <a:t>Bulldozer</a:t>
            </a:r>
            <a:endParaRPr lang="cs-CZ" dirty="0"/>
          </a:p>
        </p:txBody>
      </p:sp>
      <p:pic>
        <p:nvPicPr>
          <p:cNvPr id="3" name="Obrázek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6704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11237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title"/>
          </p:nvPr>
        </p:nvSpPr>
        <p:spPr>
          <a:xfrm>
            <a:off x="4251960" y="478941"/>
            <a:ext cx="4693919" cy="550415"/>
          </a:xfrm>
        </p:spPr>
        <p:txBody>
          <a:bodyPr>
            <a:normAutofit/>
          </a:bodyPr>
          <a:lstStyle/>
          <a:p>
            <a:r>
              <a:rPr lang="cs-CZ" dirty="0"/>
              <a:t>AMD </a:t>
            </a:r>
            <a:r>
              <a:rPr lang="cs-CZ" dirty="0" err="1"/>
              <a:t>Bulldozer</a:t>
            </a:r>
            <a:endParaRPr lang="cs-CZ" dirty="0"/>
          </a:p>
        </p:txBody>
      </p:sp>
      <p:pic>
        <p:nvPicPr>
          <p:cNvPr id="2" name="Obrázek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74486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42507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AMD Zen</a:t>
            </a:r>
          </a:p>
        </p:txBody>
      </p:sp>
      <p:sp>
        <p:nvSpPr>
          <p:cNvPr id="3" name="Zástupný symbol pro text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pPr marL="277813" indent="-277813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2400" b="0" dirty="0">
                <a:cs typeface="+mn-cs"/>
              </a:rPr>
              <a:t>AMD Zen je kódové označení nové </a:t>
            </a:r>
            <a:r>
              <a:rPr lang="cs-CZ" sz="2400" b="0" dirty="0" err="1">
                <a:cs typeface="+mn-cs"/>
              </a:rPr>
              <a:t>mikroarchitektury</a:t>
            </a:r>
            <a:r>
              <a:rPr lang="cs-CZ" sz="2400" b="0" dirty="0">
                <a:cs typeface="+mn-cs"/>
              </a:rPr>
              <a:t> procesorů AMD.</a:t>
            </a:r>
          </a:p>
          <a:p>
            <a:pPr marL="277813" indent="-277813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2400" b="0" dirty="0">
                <a:cs typeface="+mn-cs"/>
              </a:rPr>
              <a:t>První procesory </a:t>
            </a:r>
            <a:r>
              <a:rPr lang="cs-CZ" sz="2400" b="0" dirty="0" err="1">
                <a:cs typeface="+mn-cs"/>
              </a:rPr>
              <a:t>Ryzen</a:t>
            </a:r>
            <a:r>
              <a:rPr lang="cs-CZ" sz="2400" b="0" dirty="0">
                <a:cs typeface="+mn-cs"/>
              </a:rPr>
              <a:t>, založené na </a:t>
            </a:r>
            <a:r>
              <a:rPr lang="cs-CZ" sz="2400" b="0" dirty="0" err="1">
                <a:cs typeface="+mn-cs"/>
              </a:rPr>
              <a:t>mikroarchitektuře</a:t>
            </a:r>
            <a:r>
              <a:rPr lang="cs-CZ" sz="2400" b="0" dirty="0">
                <a:cs typeface="+mn-cs"/>
              </a:rPr>
              <a:t> Zen byly předvedeny na </a:t>
            </a:r>
            <a:r>
              <a:rPr lang="cs-CZ" sz="2400" b="0" dirty="0" err="1">
                <a:cs typeface="+mn-cs"/>
              </a:rPr>
              <a:t>videoherním</a:t>
            </a:r>
            <a:r>
              <a:rPr lang="cs-CZ" sz="2400" b="0" dirty="0">
                <a:cs typeface="+mn-cs"/>
              </a:rPr>
              <a:t> veletrhu E3 roku 2016.</a:t>
            </a:r>
          </a:p>
          <a:p>
            <a:pPr marL="277813" indent="-277813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2400" b="0" dirty="0">
                <a:cs typeface="+mn-cs"/>
              </a:rPr>
              <a:t>První procesory nesou kódové označení Summit </a:t>
            </a:r>
            <a:r>
              <a:rPr lang="cs-CZ" sz="2400" b="0" dirty="0" err="1">
                <a:cs typeface="+mn-cs"/>
              </a:rPr>
              <a:t>Ridge</a:t>
            </a:r>
            <a:r>
              <a:rPr lang="cs-CZ" sz="2400" b="0" dirty="0">
                <a:cs typeface="+mn-cs"/>
              </a:rPr>
              <a:t> a byly oficiálně vydány na počátku března 2017. V červnu roku 2017 byly vydány serverové procesory </a:t>
            </a:r>
            <a:r>
              <a:rPr lang="cs-CZ" sz="2400" b="0" dirty="0" err="1">
                <a:cs typeface="+mn-cs"/>
              </a:rPr>
              <a:t>Epyc</a:t>
            </a:r>
            <a:r>
              <a:rPr lang="cs-CZ" sz="2400" b="0" dirty="0">
                <a:cs typeface="+mn-cs"/>
              </a:rPr>
              <a:t> a koncem července 2017 byly vydány procesory nižší střední třídy </a:t>
            </a:r>
            <a:r>
              <a:rPr lang="cs-CZ" sz="2400" b="0" dirty="0" err="1">
                <a:cs typeface="+mn-cs"/>
              </a:rPr>
              <a:t>Ryzen</a:t>
            </a:r>
            <a:r>
              <a:rPr lang="cs-CZ" sz="2400" b="0" dirty="0">
                <a:cs typeface="+mn-cs"/>
              </a:rPr>
              <a:t> 3.</a:t>
            </a:r>
          </a:p>
          <a:p>
            <a:pPr marL="277813" indent="-277813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2400" b="0" dirty="0">
                <a:cs typeface="+mn-cs"/>
              </a:rPr>
              <a:t>Zen je velmi odlišný od předchozí architektury </a:t>
            </a:r>
            <a:r>
              <a:rPr lang="cs-CZ" sz="2400" b="0" dirty="0" err="1">
                <a:cs typeface="+mn-cs"/>
              </a:rPr>
              <a:t>Bulldozer</a:t>
            </a:r>
            <a:r>
              <a:rPr lang="cs-CZ" sz="2400" b="0" dirty="0">
                <a:cs typeface="+mn-cs"/>
              </a:rPr>
              <a:t>. Je vyráběn 14-nm výrobním procesem, má nižší spotřebu za stejného výkonu a zvládá více instrukcí za jednotku času.</a:t>
            </a:r>
          </a:p>
        </p:txBody>
      </p:sp>
    </p:spTree>
    <p:extLst>
      <p:ext uri="{BB962C8B-B14F-4D97-AF65-F5344CB8AC3E}">
        <p14:creationId xmlns:p14="http://schemas.microsoft.com/office/powerpoint/2010/main" val="85688089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AMD Zen</a:t>
            </a:r>
          </a:p>
        </p:txBody>
      </p:sp>
      <p:sp>
        <p:nvSpPr>
          <p:cNvPr id="3" name="Zástupný symbol pro text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pPr marL="277813" indent="-277813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2400" b="0" dirty="0">
                <a:cs typeface="+mn-cs"/>
              </a:rPr>
              <a:t>Procesory Zen využívají </a:t>
            </a:r>
            <a:r>
              <a:rPr lang="cs-CZ" sz="2400" b="0" dirty="0" err="1">
                <a:cs typeface="+mn-cs"/>
              </a:rPr>
              <a:t>socket</a:t>
            </a:r>
            <a:r>
              <a:rPr lang="cs-CZ" sz="2400" b="0" dirty="0">
                <a:cs typeface="+mn-cs"/>
              </a:rPr>
              <a:t> AM4, což přináší podporu pamětí DDR4. </a:t>
            </a:r>
          </a:p>
          <a:p>
            <a:pPr marL="277813" indent="-277813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2400" b="0" dirty="0">
                <a:cs typeface="+mn-cs"/>
              </a:rPr>
              <a:t>Využívají design systém na čipu, takže části pro řízení </a:t>
            </a:r>
            <a:r>
              <a:rPr lang="cs-CZ" sz="2400" b="0" dirty="0" err="1">
                <a:cs typeface="+mn-cs"/>
              </a:rPr>
              <a:t>PCIe</a:t>
            </a:r>
            <a:r>
              <a:rPr lang="cs-CZ" sz="2400" b="0" dirty="0">
                <a:cs typeface="+mn-cs"/>
              </a:rPr>
              <a:t>, SATA nebo USB jsou přímo na čipu. To zlepšuje rychlost a spotřebu energie, ale u čipů zvyšuje složitost a velikost. </a:t>
            </a:r>
          </a:p>
          <a:p>
            <a:pPr marL="277813" indent="-277813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2400" b="0" dirty="0">
                <a:cs typeface="+mn-cs"/>
              </a:rPr>
              <a:t>V srpnu 2017 vyšly dva </a:t>
            </a:r>
            <a:r>
              <a:rPr lang="cs-CZ" sz="2400" b="0" dirty="0" err="1">
                <a:cs typeface="+mn-cs"/>
              </a:rPr>
              <a:t>high-endové</a:t>
            </a:r>
            <a:r>
              <a:rPr lang="cs-CZ" sz="2400" b="0" dirty="0">
                <a:cs typeface="+mn-cs"/>
              </a:rPr>
              <a:t> procesory nazvané </a:t>
            </a:r>
            <a:r>
              <a:rPr lang="cs-CZ" sz="2400" b="0" dirty="0" err="1">
                <a:cs typeface="+mn-cs"/>
              </a:rPr>
              <a:t>Ryzen</a:t>
            </a:r>
            <a:r>
              <a:rPr lang="cs-CZ" sz="2400" b="0" dirty="0">
                <a:cs typeface="+mn-cs"/>
              </a:rPr>
              <a:t> </a:t>
            </a:r>
            <a:r>
              <a:rPr lang="cs-CZ" sz="2400" b="0" dirty="0" err="1">
                <a:cs typeface="+mn-cs"/>
              </a:rPr>
              <a:t>Threadripper</a:t>
            </a:r>
            <a:r>
              <a:rPr lang="cs-CZ" sz="2400" b="0" dirty="0">
                <a:cs typeface="+mn-cs"/>
              </a:rPr>
              <a:t>. Dva modely měly 12 a 16 jader. Ty podle některých serverů výrazně překonávají procesory Intel </a:t>
            </a:r>
            <a:r>
              <a:rPr lang="cs-CZ" sz="2400" b="0" dirty="0" err="1">
                <a:cs typeface="+mn-cs"/>
              </a:rPr>
              <a:t>Core</a:t>
            </a:r>
            <a:r>
              <a:rPr lang="cs-CZ" sz="2400" b="0" dirty="0">
                <a:cs typeface="+mn-cs"/>
              </a:rPr>
              <a:t> i9 poměrem cena/výkon.</a:t>
            </a:r>
          </a:p>
          <a:p>
            <a:pPr marL="277813" indent="-277813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2400" b="0" dirty="0">
                <a:cs typeface="+mn-cs"/>
              </a:rPr>
              <a:t>Podle AMD byl při vývoji Zenu kladen důraz především na zvýšení výkonu jednotlivých jader. Základem je </a:t>
            </a:r>
            <a:r>
              <a:rPr lang="cs-CZ" sz="2400" b="0" dirty="0" err="1">
                <a:cs typeface="+mn-cs"/>
              </a:rPr>
              <a:t>Core</a:t>
            </a:r>
            <a:r>
              <a:rPr lang="cs-CZ" sz="2400" b="0" dirty="0">
                <a:cs typeface="+mn-cs"/>
              </a:rPr>
              <a:t> </a:t>
            </a:r>
            <a:r>
              <a:rPr lang="cs-CZ" sz="2400" b="0" dirty="0" err="1">
                <a:cs typeface="+mn-cs"/>
              </a:rPr>
              <a:t>Complex</a:t>
            </a:r>
            <a:r>
              <a:rPr lang="cs-CZ" sz="2400" b="0" dirty="0">
                <a:cs typeface="+mn-cs"/>
              </a:rPr>
              <a:t> (CCX), který se skládá ze čtyř dvouvláknových jader. Procesory s více než čtyřmi jádry mají více těchto komplexů spojených pomocí technologie Infinity </a:t>
            </a:r>
            <a:r>
              <a:rPr lang="cs-CZ" sz="2400" b="0" dirty="0" err="1">
                <a:cs typeface="+mn-cs"/>
              </a:rPr>
              <a:t>Fabric</a:t>
            </a:r>
            <a:r>
              <a:rPr lang="cs-CZ" sz="2400" b="0" dirty="0">
                <a:cs typeface="+mn-c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087490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Systém přerušení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50825" y="1600200"/>
            <a:ext cx="8642350" cy="4924425"/>
          </a:xfrm>
          <a:prstGeom prst="rect">
            <a:avLst/>
          </a:prstGeom>
        </p:spPr>
        <p:txBody>
          <a:bodyPr/>
          <a:lstStyle/>
          <a:p>
            <a:pPr marL="280988" indent="-279400"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2400" dirty="0">
                <a:cs typeface="+mn-cs"/>
              </a:rPr>
              <a:t>Přerušení je signál vysílaný hardwarovým zařízením nebo programem. Vysláním signálu se snaží „zabrat“ mikroprocesor pro sebe</a:t>
            </a:r>
          </a:p>
          <a:p>
            <a:pPr marL="539750" lvl="1" indent="-279400"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2000" dirty="0">
                <a:cs typeface="+mn-cs"/>
              </a:rPr>
              <a:t>dnešní mikroprocesory používají vektorový systém přerušení</a:t>
            </a:r>
          </a:p>
          <a:p>
            <a:pPr marL="814388" lvl="2" indent="-279400"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1800" dirty="0">
                <a:cs typeface="+mn-cs"/>
              </a:rPr>
              <a:t>každé přerušení je identifikováno svým číslem. V operační paměti je uložena tabulka vektorů přerušení, kde vektor ukazuje na adresu paměti s obslužným programem přerušení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AMD Zen</a:t>
            </a:r>
          </a:p>
        </p:txBody>
      </p:sp>
      <p:sp>
        <p:nvSpPr>
          <p:cNvPr id="3" name="Zástupný symbol pro text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277813" indent="-277813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2400" b="0" dirty="0">
                <a:cs typeface="+mn-cs"/>
              </a:rPr>
              <a:t>Koncept CCX (</a:t>
            </a:r>
            <a:r>
              <a:rPr lang="cs-CZ" sz="2400" b="0" dirty="0" err="1">
                <a:cs typeface="+mn-cs"/>
              </a:rPr>
              <a:t>Core</a:t>
            </a:r>
            <a:r>
              <a:rPr lang="cs-CZ" sz="2400" b="0" dirty="0">
                <a:cs typeface="+mn-cs"/>
              </a:rPr>
              <a:t> </a:t>
            </a:r>
            <a:r>
              <a:rPr lang="cs-CZ" sz="2400" b="0" dirty="0" err="1">
                <a:cs typeface="+mn-cs"/>
              </a:rPr>
              <a:t>Complex</a:t>
            </a:r>
            <a:r>
              <a:rPr lang="cs-CZ" sz="2400" b="0" dirty="0">
                <a:cs typeface="+mn-cs"/>
              </a:rPr>
              <a:t>) byl navržen z důvodů škálovatelnosti.</a:t>
            </a:r>
          </a:p>
          <a:p>
            <a:pPr marL="277813" indent="-277813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2400" b="0" dirty="0">
                <a:cs typeface="+mn-cs"/>
              </a:rPr>
              <a:t>Na obrázku jsou dva takové CCX, které jsou složeny ze 4 jader pro 8 vláken (4C/8T) a dále mají po 64 kB datové i instrukční L1 </a:t>
            </a:r>
            <a:r>
              <a:rPr lang="cs-CZ" sz="2400" b="0" dirty="0" err="1">
                <a:cs typeface="+mn-cs"/>
              </a:rPr>
              <a:t>cache</a:t>
            </a:r>
            <a:r>
              <a:rPr lang="cs-CZ" sz="2400" b="0" dirty="0">
                <a:cs typeface="+mn-cs"/>
              </a:rPr>
              <a:t>, každé jádro má k dispozici svých 512 kB L2 </a:t>
            </a:r>
            <a:r>
              <a:rPr lang="cs-CZ" sz="2400" b="0" dirty="0" err="1">
                <a:cs typeface="+mn-cs"/>
              </a:rPr>
              <a:t>cache</a:t>
            </a:r>
            <a:r>
              <a:rPr lang="cs-CZ" sz="2400" b="0" dirty="0">
                <a:cs typeface="+mn-cs"/>
              </a:rPr>
              <a:t> a dohromady mezi sebou svírají 8 MB L3 </a:t>
            </a:r>
            <a:r>
              <a:rPr lang="cs-CZ" sz="2400" b="0" dirty="0" err="1">
                <a:cs typeface="+mn-cs"/>
              </a:rPr>
              <a:t>cache</a:t>
            </a:r>
            <a:r>
              <a:rPr lang="cs-CZ" sz="2400" b="0" dirty="0">
                <a:cs typeface="+mn-cs"/>
              </a:rPr>
              <a:t>. Každé jednotlivé jádro v CCX může být dle libosti vypnuto a jednotlivé CCX zase mohou naopak </a:t>
            </a:r>
            <a:r>
              <a:rPr lang="cs-CZ" sz="2400" b="0" dirty="0" err="1">
                <a:cs typeface="+mn-cs"/>
              </a:rPr>
              <a:t>škálovat</a:t>
            </a:r>
            <a:r>
              <a:rPr lang="cs-CZ" sz="2400" b="0" dirty="0">
                <a:cs typeface="+mn-cs"/>
              </a:rPr>
              <a:t> s využitím Infinity </a:t>
            </a:r>
            <a:r>
              <a:rPr lang="cs-CZ" sz="2400" b="0" dirty="0" err="1">
                <a:cs typeface="+mn-cs"/>
              </a:rPr>
              <a:t>Fabric</a:t>
            </a:r>
            <a:r>
              <a:rPr lang="cs-CZ" sz="2400" b="0" dirty="0">
                <a:cs typeface="+mn-cs"/>
              </a:rPr>
              <a:t> pro jejich propojení, díky čemuž AMD vyrábí serverové procesory </a:t>
            </a:r>
            <a:r>
              <a:rPr lang="cs-CZ" sz="2400" b="0" dirty="0" err="1">
                <a:cs typeface="+mn-cs"/>
              </a:rPr>
              <a:t>Naples</a:t>
            </a:r>
            <a:r>
              <a:rPr lang="cs-CZ" sz="2400" b="0" dirty="0">
                <a:cs typeface="+mn-cs"/>
              </a:rPr>
              <a:t> s 32 jádry.</a:t>
            </a:r>
          </a:p>
        </p:txBody>
      </p:sp>
    </p:spTree>
    <p:extLst>
      <p:ext uri="{BB962C8B-B14F-4D97-AF65-F5344CB8AC3E}">
        <p14:creationId xmlns:p14="http://schemas.microsoft.com/office/powerpoint/2010/main" val="334834556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AMD Zen</a:t>
            </a:r>
          </a:p>
        </p:txBody>
      </p:sp>
      <p:pic>
        <p:nvPicPr>
          <p:cNvPr id="5" name="Obrázek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437" y="1669327"/>
            <a:ext cx="8747434" cy="3835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7342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AMD Zen</a:t>
            </a:r>
          </a:p>
        </p:txBody>
      </p:sp>
      <p:pic>
        <p:nvPicPr>
          <p:cNvPr id="3" name="Obrázek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959" y="1785071"/>
            <a:ext cx="8115621" cy="3756747"/>
          </a:xfrm>
          <a:prstGeom prst="rect">
            <a:avLst/>
          </a:prstGeom>
        </p:spPr>
      </p:pic>
      <p:sp>
        <p:nvSpPr>
          <p:cNvPr id="4" name="TextovéPole 3"/>
          <p:cNvSpPr txBox="1"/>
          <p:nvPr/>
        </p:nvSpPr>
        <p:spPr>
          <a:xfrm>
            <a:off x="2715491" y="5865091"/>
            <a:ext cx="4359564" cy="369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dirty="0"/>
              <a:t>Schéma jednoho CCX</a:t>
            </a:r>
          </a:p>
        </p:txBody>
      </p:sp>
    </p:spTree>
    <p:extLst>
      <p:ext uri="{BB962C8B-B14F-4D97-AF65-F5344CB8AC3E}">
        <p14:creationId xmlns:p14="http://schemas.microsoft.com/office/powerpoint/2010/main" val="218693123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cs-CZ" b="1" dirty="0"/>
              <a:t>Doporučené procesory AMD</a:t>
            </a:r>
          </a:p>
        </p:txBody>
      </p:sp>
      <p:sp>
        <p:nvSpPr>
          <p:cNvPr id="3" name="Zástupný symbol pro text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pPr marL="277813" indent="-277813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2400" b="0" dirty="0">
                <a:cs typeface="+mn-cs"/>
              </a:rPr>
              <a:t>Levné procesory pro nenáročné použití:</a:t>
            </a:r>
          </a:p>
          <a:p>
            <a:pPr marL="536575" lvl="1" indent="-277813">
              <a:lnSpc>
                <a:spcPct val="90000"/>
              </a:lnSpc>
            </a:pPr>
            <a:r>
              <a:rPr lang="cs-CZ" sz="1800" dirty="0">
                <a:solidFill>
                  <a:schemeClr val="tx1"/>
                </a:solidFill>
              </a:rPr>
              <a:t>Vysoce úsporné procesory </a:t>
            </a:r>
            <a:r>
              <a:rPr lang="es-ES" sz="1800" dirty="0">
                <a:solidFill>
                  <a:schemeClr val="tx1"/>
                </a:solidFill>
              </a:rPr>
              <a:t>AMD Athlon APU a AMD Sempron APU</a:t>
            </a:r>
            <a:r>
              <a:rPr lang="cs-CZ" sz="1800" dirty="0">
                <a:solidFill>
                  <a:schemeClr val="tx1"/>
                </a:solidFill>
              </a:rPr>
              <a:t>.</a:t>
            </a:r>
          </a:p>
          <a:p>
            <a:pPr marL="536575" lvl="1" indent="-277813">
              <a:lnSpc>
                <a:spcPct val="90000"/>
              </a:lnSpc>
            </a:pPr>
            <a:r>
              <a:rPr lang="cs-CZ" sz="1800" dirty="0">
                <a:solidFill>
                  <a:schemeClr val="tx1"/>
                </a:solidFill>
              </a:rPr>
              <a:t>Mají 4 jádra, integrované grafické jádro a velice nízkou spotřebu.</a:t>
            </a:r>
          </a:p>
          <a:p>
            <a:pPr marL="536575" lvl="1" indent="-277813">
              <a:lnSpc>
                <a:spcPct val="90000"/>
              </a:lnSpc>
            </a:pPr>
            <a:r>
              <a:rPr lang="cs-CZ" sz="1800" dirty="0">
                <a:solidFill>
                  <a:schemeClr val="tx1"/>
                </a:solidFill>
              </a:rPr>
              <a:t>Jsou určeny pro </a:t>
            </a:r>
            <a:r>
              <a:rPr lang="cs-CZ" sz="1800" dirty="0" err="1">
                <a:solidFill>
                  <a:schemeClr val="tx1"/>
                </a:solidFill>
              </a:rPr>
              <a:t>socket</a:t>
            </a:r>
            <a:r>
              <a:rPr lang="cs-CZ" sz="1800" dirty="0">
                <a:solidFill>
                  <a:schemeClr val="tx1"/>
                </a:solidFill>
              </a:rPr>
              <a:t> AM1.</a:t>
            </a:r>
          </a:p>
          <a:p>
            <a:pPr marL="277813" lvl="1" indent="-277813">
              <a:lnSpc>
                <a:spcPct val="90000"/>
              </a:lnSpc>
            </a:pPr>
            <a:r>
              <a:rPr lang="cs-CZ" sz="2400" dirty="0">
                <a:solidFill>
                  <a:schemeClr val="tx1"/>
                </a:solidFill>
              </a:rPr>
              <a:t>Mainstreamové procesory pro každého:</a:t>
            </a:r>
          </a:p>
          <a:p>
            <a:pPr marL="536575" lvl="1" indent="-277813">
              <a:lnSpc>
                <a:spcPct val="90000"/>
              </a:lnSpc>
            </a:pPr>
            <a:r>
              <a:rPr lang="cs-CZ" sz="1800" dirty="0">
                <a:solidFill>
                  <a:schemeClr val="tx1"/>
                </a:solidFill>
              </a:rPr>
              <a:t>4 jádrové procesory AMD </a:t>
            </a:r>
            <a:r>
              <a:rPr lang="cs-CZ" sz="1800" dirty="0" err="1">
                <a:solidFill>
                  <a:schemeClr val="tx1"/>
                </a:solidFill>
              </a:rPr>
              <a:t>Athlon</a:t>
            </a:r>
            <a:r>
              <a:rPr lang="cs-CZ" sz="1800" dirty="0">
                <a:solidFill>
                  <a:schemeClr val="tx1"/>
                </a:solidFill>
              </a:rPr>
              <a:t> X4.</a:t>
            </a:r>
          </a:p>
          <a:p>
            <a:pPr marL="536575" lvl="1" indent="-277813">
              <a:lnSpc>
                <a:spcPct val="90000"/>
              </a:lnSpc>
            </a:pPr>
            <a:r>
              <a:rPr lang="cs-CZ" sz="1800" dirty="0">
                <a:solidFill>
                  <a:schemeClr val="tx1"/>
                </a:solidFill>
              </a:rPr>
              <a:t>Rovněž se hodí procesory AMD A-série s integrovaným plnohodnotným grafickým jádrem, AMD A4 a A6 mají dvě jádra, výkonnější AMD A6 a A8 mají 4 jádra.</a:t>
            </a:r>
          </a:p>
          <a:p>
            <a:pPr marL="277813" lvl="1" indent="-277813">
              <a:lnSpc>
                <a:spcPct val="90000"/>
              </a:lnSpc>
            </a:pPr>
            <a:r>
              <a:rPr lang="cs-CZ" sz="2400" dirty="0">
                <a:solidFill>
                  <a:schemeClr val="tx1"/>
                </a:solidFill>
              </a:rPr>
              <a:t>Maximální výkon pro </a:t>
            </a:r>
            <a:r>
              <a:rPr lang="cs-CZ" sz="2400" dirty="0" err="1">
                <a:solidFill>
                  <a:schemeClr val="tx1"/>
                </a:solidFill>
              </a:rPr>
              <a:t>gaming</a:t>
            </a:r>
            <a:r>
              <a:rPr lang="cs-CZ" sz="2400" dirty="0">
                <a:solidFill>
                  <a:schemeClr val="tx1"/>
                </a:solidFill>
              </a:rPr>
              <a:t> a </a:t>
            </a:r>
            <a:r>
              <a:rPr lang="cs-CZ" sz="2400" dirty="0" err="1">
                <a:solidFill>
                  <a:schemeClr val="tx1"/>
                </a:solidFill>
              </a:rPr>
              <a:t>overclocking</a:t>
            </a:r>
            <a:r>
              <a:rPr lang="cs-CZ" sz="2400" dirty="0">
                <a:solidFill>
                  <a:schemeClr val="tx1"/>
                </a:solidFill>
              </a:rPr>
              <a:t>:</a:t>
            </a:r>
          </a:p>
          <a:p>
            <a:pPr marL="536575" lvl="1" indent="-277813">
              <a:lnSpc>
                <a:spcPct val="90000"/>
              </a:lnSpc>
            </a:pPr>
            <a:r>
              <a:rPr lang="cs-CZ" sz="1800" dirty="0">
                <a:solidFill>
                  <a:schemeClr val="tx1"/>
                </a:solidFill>
              </a:rPr>
              <a:t>Řada procesorů AMD </a:t>
            </a:r>
            <a:r>
              <a:rPr lang="cs-CZ" sz="1800" dirty="0" err="1">
                <a:solidFill>
                  <a:schemeClr val="tx1"/>
                </a:solidFill>
              </a:rPr>
              <a:t>Ryzen</a:t>
            </a:r>
            <a:r>
              <a:rPr lang="cs-CZ" sz="1800" dirty="0">
                <a:solidFill>
                  <a:schemeClr val="tx1"/>
                </a:solidFill>
              </a:rPr>
              <a:t> s novou architekturou Zen je to nejlepší, co AMD kdy vyrobilo. </a:t>
            </a:r>
            <a:r>
              <a:rPr lang="en-US" sz="1800" dirty="0">
                <a:solidFill>
                  <a:schemeClr val="tx1"/>
                </a:solidFill>
              </a:rPr>
              <a:t>Ryzen </a:t>
            </a:r>
            <a:r>
              <a:rPr lang="en-US" sz="1800" dirty="0" err="1">
                <a:solidFill>
                  <a:schemeClr val="tx1"/>
                </a:solidFill>
              </a:rPr>
              <a:t>mají</a:t>
            </a:r>
            <a:r>
              <a:rPr lang="en-US" sz="1800" dirty="0">
                <a:solidFill>
                  <a:schemeClr val="tx1"/>
                </a:solidFill>
              </a:rPr>
              <a:t> 4 – 8 </a:t>
            </a:r>
            <a:r>
              <a:rPr lang="en-US" sz="1800" dirty="0" err="1">
                <a:solidFill>
                  <a:schemeClr val="tx1"/>
                </a:solidFill>
              </a:rPr>
              <a:t>jader</a:t>
            </a:r>
            <a:r>
              <a:rPr lang="en-US" sz="1800" dirty="0">
                <a:solidFill>
                  <a:schemeClr val="tx1"/>
                </a:solidFill>
              </a:rPr>
              <a:t> a </a:t>
            </a:r>
            <a:r>
              <a:rPr lang="en-US" sz="1800" dirty="0" err="1">
                <a:solidFill>
                  <a:schemeClr val="tx1"/>
                </a:solidFill>
              </a:rPr>
              <a:t>přicházejí</a:t>
            </a:r>
            <a:r>
              <a:rPr lang="en-US" sz="1800" dirty="0">
                <a:solidFill>
                  <a:schemeClr val="tx1"/>
                </a:solidFill>
              </a:rPr>
              <a:t> s </a:t>
            </a:r>
            <a:r>
              <a:rPr lang="en-US" sz="1800" dirty="0" err="1">
                <a:solidFill>
                  <a:schemeClr val="tx1"/>
                </a:solidFill>
              </a:rPr>
              <a:t>novým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socketem</a:t>
            </a:r>
            <a:r>
              <a:rPr lang="en-US" sz="1800" dirty="0">
                <a:solidFill>
                  <a:schemeClr val="tx1"/>
                </a:solidFill>
              </a:rPr>
              <a:t> AM4. </a:t>
            </a:r>
            <a:endParaRPr lang="cs-CZ" sz="1800" dirty="0">
              <a:solidFill>
                <a:schemeClr val="tx1"/>
              </a:solidFill>
            </a:endParaRPr>
          </a:p>
          <a:p>
            <a:pPr marL="536575" lvl="1" indent="-277813">
              <a:lnSpc>
                <a:spcPct val="90000"/>
              </a:lnSpc>
            </a:pPr>
            <a:r>
              <a:rPr lang="cs-CZ" sz="1800" dirty="0">
                <a:solidFill>
                  <a:schemeClr val="tx1"/>
                </a:solidFill>
              </a:rPr>
              <a:t>Podpora DDR4 pamětí, oproti předchozí generaci jsou tyto procesory až o 52 % výkonnější. </a:t>
            </a:r>
          </a:p>
          <a:p>
            <a:pPr marL="536575" lvl="1" indent="-277813">
              <a:lnSpc>
                <a:spcPct val="90000"/>
              </a:lnSpc>
            </a:pPr>
            <a:r>
              <a:rPr lang="cs-CZ" sz="1800" dirty="0">
                <a:solidFill>
                  <a:schemeClr val="tx1"/>
                </a:solidFill>
              </a:rPr>
              <a:t>Odemčený násobič pro přetaktování.</a:t>
            </a:r>
          </a:p>
          <a:p>
            <a:pPr marL="536575" lvl="1" indent="-277813">
              <a:lnSpc>
                <a:spcPct val="90000"/>
              </a:lnSpc>
            </a:pPr>
            <a:r>
              <a:rPr lang="cs-CZ" sz="1800" dirty="0" err="1">
                <a:solidFill>
                  <a:schemeClr val="tx1"/>
                </a:solidFill>
              </a:rPr>
              <a:t>Ryzen</a:t>
            </a:r>
            <a:r>
              <a:rPr lang="cs-CZ" sz="1800" dirty="0">
                <a:solidFill>
                  <a:schemeClr val="tx1"/>
                </a:solidFill>
              </a:rPr>
              <a:t> je určený všem, kteří využívají počítač opravdu naplno.</a:t>
            </a:r>
          </a:p>
          <a:p>
            <a:pPr marL="536575" lvl="1" indent="-277813">
              <a:lnSpc>
                <a:spcPct val="90000"/>
              </a:lnSpc>
            </a:pPr>
            <a:endParaRPr lang="cs-CZ" sz="2400" dirty="0">
              <a:solidFill>
                <a:schemeClr val="tx1"/>
              </a:solidFill>
            </a:endParaRPr>
          </a:p>
          <a:p>
            <a:pPr marL="593725" indent="-277813">
              <a:lnSpc>
                <a:spcPct val="90000"/>
              </a:lnSpc>
            </a:pPr>
            <a:endParaRPr lang="cs-CZ" sz="3400" dirty="0">
              <a:solidFill>
                <a:schemeClr val="tx1"/>
              </a:solidFill>
            </a:endParaRPr>
          </a:p>
          <a:p>
            <a:pPr marL="536575" lvl="1" indent="-277813">
              <a:lnSpc>
                <a:spcPct val="90000"/>
              </a:lnSpc>
            </a:pPr>
            <a:endParaRPr lang="cs-CZ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845171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93B6658-CEC2-4A9B-8FF4-D029E5E0E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AMD </a:t>
            </a:r>
            <a:r>
              <a:rPr lang="cs-CZ" dirty="0" err="1"/>
              <a:t>Ryzen</a:t>
            </a:r>
            <a:r>
              <a:rPr lang="cs-CZ" dirty="0"/>
              <a:t> 7000</a:t>
            </a:r>
          </a:p>
        </p:txBody>
      </p:sp>
      <p:graphicFrame>
        <p:nvGraphicFramePr>
          <p:cNvPr id="7" name="Tabulka 6">
            <a:extLst>
              <a:ext uri="{FF2B5EF4-FFF2-40B4-BE49-F238E27FC236}">
                <a16:creationId xmlns:a16="http://schemas.microsoft.com/office/drawing/2014/main" id="{F7FAC1E5-B726-4392-BE8C-7A6D434A0A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7937551"/>
              </p:ext>
            </p:extLst>
          </p:nvPr>
        </p:nvGraphicFramePr>
        <p:xfrm>
          <a:off x="457200" y="2428081"/>
          <a:ext cx="8229600" cy="1498600"/>
        </p:xfrm>
        <a:graphic>
          <a:graphicData uri="http://schemas.openxmlformats.org/drawingml/2006/table">
            <a:tbl>
              <a:tblPr/>
              <a:tblGrid>
                <a:gridCol w="1839433">
                  <a:extLst>
                    <a:ext uri="{9D8B030D-6E8A-4147-A177-3AD203B41FA5}">
                      <a16:colId xmlns:a16="http://schemas.microsoft.com/office/drawing/2014/main" val="2246795656"/>
                    </a:ext>
                  </a:extLst>
                </a:gridCol>
                <a:gridCol w="903767">
                  <a:extLst>
                    <a:ext uri="{9D8B030D-6E8A-4147-A177-3AD203B41FA5}">
                      <a16:colId xmlns:a16="http://schemas.microsoft.com/office/drawing/2014/main" val="39669929"/>
                    </a:ext>
                  </a:extLst>
                </a:gridCol>
                <a:gridCol w="1492102">
                  <a:extLst>
                    <a:ext uri="{9D8B030D-6E8A-4147-A177-3AD203B41FA5}">
                      <a16:colId xmlns:a16="http://schemas.microsoft.com/office/drawing/2014/main" val="128919419"/>
                    </a:ext>
                  </a:extLst>
                </a:gridCol>
                <a:gridCol w="1368056">
                  <a:extLst>
                    <a:ext uri="{9D8B030D-6E8A-4147-A177-3AD203B41FA5}">
                      <a16:colId xmlns:a16="http://schemas.microsoft.com/office/drawing/2014/main" val="1963225031"/>
                    </a:ext>
                  </a:extLst>
                </a:gridCol>
                <a:gridCol w="1041991">
                  <a:extLst>
                    <a:ext uri="{9D8B030D-6E8A-4147-A177-3AD203B41FA5}">
                      <a16:colId xmlns:a16="http://schemas.microsoft.com/office/drawing/2014/main" val="2451182508"/>
                    </a:ext>
                  </a:extLst>
                </a:gridCol>
                <a:gridCol w="1584251">
                  <a:extLst>
                    <a:ext uri="{9D8B030D-6E8A-4147-A177-3AD203B41FA5}">
                      <a16:colId xmlns:a16="http://schemas.microsoft.com/office/drawing/2014/main" val="238668018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fontAlgn="base"/>
                      <a:r>
                        <a:rPr lang="cs-CZ" b="1">
                          <a:solidFill>
                            <a:srgbClr val="FFFFFF"/>
                          </a:solidFill>
                          <a:effectLst/>
                        </a:rPr>
                        <a:t>Model procesoru</a:t>
                      </a:r>
                    </a:p>
                  </a:txBody>
                  <a:tcPr marL="25400" marR="25400" marT="12700" marB="1270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cs-CZ" b="1" dirty="0">
                          <a:solidFill>
                            <a:srgbClr val="FFFFFF"/>
                          </a:solidFill>
                          <a:effectLst/>
                        </a:rPr>
                        <a:t>Jádra</a:t>
                      </a:r>
                    </a:p>
                  </a:txBody>
                  <a:tcPr marL="25400" marR="25400" marT="12700" marB="1270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cs-CZ" b="1">
                          <a:solidFill>
                            <a:srgbClr val="FFFFFF"/>
                          </a:solidFill>
                          <a:effectLst/>
                        </a:rPr>
                        <a:t>Frekvence</a:t>
                      </a:r>
                    </a:p>
                  </a:txBody>
                  <a:tcPr marL="25400" marR="25400" marT="12700" marB="1270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cs-CZ" b="1">
                          <a:solidFill>
                            <a:srgbClr val="FFFFFF"/>
                          </a:solidFill>
                          <a:effectLst/>
                        </a:rPr>
                        <a:t>L2+L3 cache</a:t>
                      </a:r>
                    </a:p>
                  </a:txBody>
                  <a:tcPr marL="25400" marR="25400" marT="12700" marB="1270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cs-CZ" b="1">
                          <a:solidFill>
                            <a:srgbClr val="FFFFFF"/>
                          </a:solidFill>
                          <a:effectLst/>
                        </a:rPr>
                        <a:t>TDP</a:t>
                      </a:r>
                    </a:p>
                  </a:txBody>
                  <a:tcPr marL="25400" marR="25400" marT="12700" marB="1270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cs-CZ" b="1">
                          <a:solidFill>
                            <a:srgbClr val="FFFFFF"/>
                          </a:solidFill>
                          <a:effectLst/>
                        </a:rPr>
                        <a:t>Cena (přibližně)</a:t>
                      </a:r>
                    </a:p>
                  </a:txBody>
                  <a:tcPr marL="25400" marR="25400" marT="12700" marB="1270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429808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base"/>
                      <a:r>
                        <a:rPr lang="cs-CZ" b="1">
                          <a:effectLst/>
                        </a:rPr>
                        <a:t>Ryzen 9 7950X</a:t>
                      </a:r>
                      <a:endParaRPr lang="cs-CZ" b="0">
                        <a:effectLst/>
                      </a:endParaRPr>
                    </a:p>
                  </a:txBody>
                  <a:tcPr marL="25400" marR="25400" marT="12700" marB="1270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cs-CZ" b="0">
                          <a:effectLst/>
                        </a:rPr>
                        <a:t>16/32</a:t>
                      </a:r>
                    </a:p>
                  </a:txBody>
                  <a:tcPr marL="25400" marR="25400" marT="12700" marB="1270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cs-CZ" b="0">
                          <a:effectLst/>
                        </a:rPr>
                        <a:t>4,5–5,7 GHz</a:t>
                      </a:r>
                    </a:p>
                  </a:txBody>
                  <a:tcPr marL="25400" marR="25400" marT="12700" marB="1270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cs-CZ" b="0">
                          <a:effectLst/>
                        </a:rPr>
                        <a:t>80 MB</a:t>
                      </a:r>
                    </a:p>
                  </a:txBody>
                  <a:tcPr marL="25400" marR="25400" marT="12700" marB="1270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cs-CZ" b="0">
                          <a:effectLst/>
                        </a:rPr>
                        <a:t>170 W</a:t>
                      </a:r>
                    </a:p>
                  </a:txBody>
                  <a:tcPr marL="25400" marR="25400" marT="12700" marB="1270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cs-CZ" b="0">
                          <a:effectLst/>
                        </a:rPr>
                        <a:t>19 990 Kč</a:t>
                      </a:r>
                    </a:p>
                  </a:txBody>
                  <a:tcPr marL="25400" marR="25400" marT="12700" marB="1270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414922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base"/>
                      <a:r>
                        <a:rPr lang="cs-CZ" b="1">
                          <a:effectLst/>
                        </a:rPr>
                        <a:t>Ryzen 9 7900X</a:t>
                      </a:r>
                      <a:endParaRPr lang="cs-CZ" b="0">
                        <a:effectLst/>
                      </a:endParaRPr>
                    </a:p>
                  </a:txBody>
                  <a:tcPr marL="25400" marR="25400" marT="12700" marB="1270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cs-CZ" b="0">
                          <a:effectLst/>
                        </a:rPr>
                        <a:t>12/24</a:t>
                      </a:r>
                    </a:p>
                  </a:txBody>
                  <a:tcPr marL="25400" marR="25400" marT="12700" marB="1270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cs-CZ" b="0">
                          <a:effectLst/>
                        </a:rPr>
                        <a:t>4,7–5,6 GHz</a:t>
                      </a:r>
                    </a:p>
                  </a:txBody>
                  <a:tcPr marL="25400" marR="25400" marT="12700" marB="1270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cs-CZ" b="0">
                          <a:effectLst/>
                        </a:rPr>
                        <a:t>76 MB</a:t>
                      </a:r>
                    </a:p>
                  </a:txBody>
                  <a:tcPr marL="25400" marR="25400" marT="12700" marB="1270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cs-CZ" b="0">
                          <a:effectLst/>
                        </a:rPr>
                        <a:t>170 W</a:t>
                      </a:r>
                    </a:p>
                  </a:txBody>
                  <a:tcPr marL="25400" marR="25400" marT="12700" marB="1270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cs-CZ" b="0">
                          <a:effectLst/>
                        </a:rPr>
                        <a:t>15 590 Kč</a:t>
                      </a:r>
                    </a:p>
                  </a:txBody>
                  <a:tcPr marL="25400" marR="25400" marT="12700" marB="1270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05300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base"/>
                      <a:r>
                        <a:rPr lang="cs-CZ" b="1">
                          <a:effectLst/>
                        </a:rPr>
                        <a:t>Ryzen 7 7700X</a:t>
                      </a:r>
                      <a:endParaRPr lang="cs-CZ" b="0">
                        <a:effectLst/>
                      </a:endParaRPr>
                    </a:p>
                  </a:txBody>
                  <a:tcPr marL="25400" marR="25400" marT="12700" marB="1270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cs-CZ" b="0">
                          <a:effectLst/>
                        </a:rPr>
                        <a:t>8/16</a:t>
                      </a:r>
                    </a:p>
                  </a:txBody>
                  <a:tcPr marL="25400" marR="25400" marT="12700" marB="1270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cs-CZ" b="0">
                          <a:effectLst/>
                        </a:rPr>
                        <a:t>4,5–5,4 GHz</a:t>
                      </a:r>
                    </a:p>
                  </a:txBody>
                  <a:tcPr marL="25400" marR="25400" marT="12700" marB="1270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cs-CZ" b="0">
                          <a:effectLst/>
                        </a:rPr>
                        <a:t>40 MB</a:t>
                      </a:r>
                    </a:p>
                  </a:txBody>
                  <a:tcPr marL="25400" marR="25400" marT="12700" marB="1270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cs-CZ" b="0">
                          <a:effectLst/>
                        </a:rPr>
                        <a:t>105 W</a:t>
                      </a:r>
                    </a:p>
                  </a:txBody>
                  <a:tcPr marL="25400" marR="25400" marT="12700" marB="1270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cs-CZ" b="0">
                          <a:effectLst/>
                        </a:rPr>
                        <a:t>11 490 Kč</a:t>
                      </a:r>
                    </a:p>
                  </a:txBody>
                  <a:tcPr marL="25400" marR="25400" marT="12700" marB="1270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262364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base"/>
                      <a:r>
                        <a:rPr lang="cs-CZ" b="1">
                          <a:effectLst/>
                        </a:rPr>
                        <a:t>Ryzen 5 7600X</a:t>
                      </a:r>
                      <a:endParaRPr lang="cs-CZ" b="0">
                        <a:effectLst/>
                      </a:endParaRPr>
                    </a:p>
                  </a:txBody>
                  <a:tcPr marL="25400" marR="25400" marT="12700" marB="1270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cs-CZ" b="0">
                          <a:effectLst/>
                        </a:rPr>
                        <a:t>6/12</a:t>
                      </a:r>
                    </a:p>
                  </a:txBody>
                  <a:tcPr marL="25400" marR="25400" marT="12700" marB="1270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cs-CZ" b="0">
                          <a:effectLst/>
                        </a:rPr>
                        <a:t>4,7–5,3 GHz</a:t>
                      </a:r>
                    </a:p>
                  </a:txBody>
                  <a:tcPr marL="25400" marR="25400" marT="12700" marB="1270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cs-CZ" b="0">
                          <a:effectLst/>
                        </a:rPr>
                        <a:t>38 MB</a:t>
                      </a:r>
                    </a:p>
                  </a:txBody>
                  <a:tcPr marL="25400" marR="25400" marT="12700" marB="1270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cs-CZ" b="0">
                          <a:effectLst/>
                        </a:rPr>
                        <a:t>105 W</a:t>
                      </a:r>
                    </a:p>
                  </a:txBody>
                  <a:tcPr marL="25400" marR="25400" marT="12700" marB="1270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cs-CZ" b="0" dirty="0">
                          <a:effectLst/>
                        </a:rPr>
                        <a:t>8 490 Kč</a:t>
                      </a:r>
                    </a:p>
                  </a:txBody>
                  <a:tcPr marL="25400" marR="25400" marT="12700" marB="1270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8007008"/>
                  </a:ext>
                </a:extLst>
              </a:tr>
            </a:tbl>
          </a:graphicData>
        </a:graphic>
      </p:graphicFrame>
      <p:sp>
        <p:nvSpPr>
          <p:cNvPr id="8" name="Rectangle 2">
            <a:extLst>
              <a:ext uri="{FF2B5EF4-FFF2-40B4-BE49-F238E27FC236}">
                <a16:creationId xmlns:a16="http://schemas.microsoft.com/office/drawing/2014/main" id="{794AA3F2-17E8-4757-86FC-B50B38BD50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1723491"/>
            <a:ext cx="714153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cs-CZ" altLang="cs-CZ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Specifikace desktopových procesorů AMD </a:t>
            </a:r>
            <a:r>
              <a:rPr kumimoji="0" lang="cs-CZ" altLang="cs-CZ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Ryzen</a:t>
            </a:r>
            <a:r>
              <a:rPr kumimoji="0" lang="cs-CZ" altLang="cs-CZ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7000 (Zen 4)</a:t>
            </a:r>
            <a:endParaRPr kumimoji="0" lang="cs-CZ" altLang="cs-CZ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715260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EB144BC-26FD-4AA3-81B1-1790469FD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Přehledy a testy procesorů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D150A280-E20A-4E8D-9A31-44781445174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83319" y="1627059"/>
            <a:ext cx="7781731" cy="4752000"/>
          </a:xfrm>
        </p:spPr>
        <p:txBody>
          <a:bodyPr>
            <a:normAutofit/>
          </a:bodyPr>
          <a:lstStyle/>
          <a:p>
            <a:r>
              <a:rPr lang="cs-CZ" sz="2000" b="0" dirty="0"/>
              <a:t>Přehled nejlepších procesorů (do 11. 5. 2021)</a:t>
            </a:r>
            <a:endParaRPr lang="cs-CZ" sz="2000" b="0" dirty="0">
              <a:hlinkClick r:id="rId2"/>
            </a:endParaRPr>
          </a:p>
          <a:p>
            <a:r>
              <a:rPr lang="cs-CZ" sz="2000" dirty="0">
                <a:hlinkClick r:id="rId2"/>
              </a:rPr>
              <a:t>https://www.alza.cz/nejlepsi-procesory</a:t>
            </a:r>
            <a:r>
              <a:rPr lang="cs-CZ" sz="2000" dirty="0"/>
              <a:t> </a:t>
            </a:r>
            <a:r>
              <a:rPr lang="cs-CZ" sz="2000" b="0" dirty="0"/>
              <a:t>(do 11.5.2021)</a:t>
            </a:r>
          </a:p>
          <a:p>
            <a:endParaRPr lang="cs-CZ" sz="2000" dirty="0"/>
          </a:p>
          <a:p>
            <a:r>
              <a:rPr lang="cs-CZ" sz="2000" b="0" dirty="0"/>
              <a:t>Další recenze a testy procesorů:</a:t>
            </a:r>
          </a:p>
          <a:p>
            <a:r>
              <a:rPr lang="cs-CZ" sz="2000" dirty="0">
                <a:hlinkClick r:id="rId3"/>
              </a:rPr>
              <a:t>https://www.alza.cz/article/g1123.htm</a:t>
            </a:r>
            <a:endParaRPr lang="cs-CZ" sz="2000" dirty="0"/>
          </a:p>
          <a:p>
            <a:endParaRPr lang="cs-CZ" sz="2000" dirty="0"/>
          </a:p>
          <a:p>
            <a:r>
              <a:rPr lang="cs-CZ" sz="2000" b="0" dirty="0"/>
              <a:t>Porovnávací test a recenze nejlepších procesorů 2023</a:t>
            </a:r>
          </a:p>
          <a:p>
            <a:r>
              <a:rPr lang="cs-CZ" sz="2000" dirty="0">
                <a:hlinkClick r:id="rId4"/>
              </a:rPr>
              <a:t>https://www.arecenze.cz/procesory/</a:t>
            </a:r>
            <a:endParaRPr lang="cs-CZ" sz="2000" dirty="0"/>
          </a:p>
          <a:p>
            <a:endParaRPr lang="cs-CZ" sz="2000" b="0" dirty="0"/>
          </a:p>
          <a:p>
            <a:r>
              <a:rPr lang="cs-CZ" sz="2000" b="0" dirty="0"/>
              <a:t>Testy procesorů v CHIP </a:t>
            </a:r>
            <a:r>
              <a:rPr lang="cs-CZ" sz="2000" b="0" dirty="0" err="1"/>
              <a:t>Testlab</a:t>
            </a:r>
            <a:endParaRPr lang="cs-CZ" sz="2000" b="0" dirty="0"/>
          </a:p>
          <a:p>
            <a:r>
              <a:rPr lang="cs-CZ" sz="2000" dirty="0">
                <a:hlinkClick r:id="rId5"/>
              </a:rPr>
              <a:t>https://www.chip.cz/top10/procesory/</a:t>
            </a:r>
            <a:endParaRPr lang="cs-CZ" sz="2000" dirty="0"/>
          </a:p>
          <a:p>
            <a:endParaRPr lang="cs-CZ" sz="2000" b="0" dirty="0"/>
          </a:p>
        </p:txBody>
      </p:sp>
    </p:spTree>
    <p:extLst>
      <p:ext uri="{BB962C8B-B14F-4D97-AF65-F5344CB8AC3E}">
        <p14:creationId xmlns:p14="http://schemas.microsoft.com/office/powerpoint/2010/main" val="203800351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Nadpis 5"/>
          <p:cNvSpPr>
            <a:spLocks noGrp="1"/>
          </p:cNvSpPr>
          <p:nvPr>
            <p:ph type="ctrTitle"/>
          </p:nvPr>
        </p:nvSpPr>
        <p:spPr>
          <a:xfrm>
            <a:off x="806520" y="1972296"/>
            <a:ext cx="5715000" cy="1117600"/>
          </a:xfrm>
        </p:spPr>
        <p:txBody>
          <a:bodyPr/>
          <a:lstStyle/>
          <a:p>
            <a:pPr algn="r"/>
            <a:r>
              <a:rPr lang="cs-CZ" dirty="0"/>
              <a:t>Děkuji za pozornost…</a:t>
            </a:r>
          </a:p>
        </p:txBody>
      </p:sp>
    </p:spTree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Správa paměti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50825" y="1600200"/>
            <a:ext cx="8642350" cy="4924425"/>
          </a:xfrm>
          <a:prstGeom prst="rect">
            <a:avLst/>
          </a:prstGeom>
        </p:spPr>
        <p:txBody>
          <a:bodyPr/>
          <a:lstStyle/>
          <a:p>
            <a:pPr marL="277813" indent="-261938"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2400" dirty="0">
                <a:cs typeface="+mn-cs"/>
              </a:rPr>
              <a:t>Tato jednotka „stojí“ mezi adresami generovanými programem a skutečnými adresami v operační paměti</a:t>
            </a:r>
          </a:p>
          <a:p>
            <a:pPr marL="536575" lvl="1" indent="-261938"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2000" dirty="0">
                <a:cs typeface="+mn-cs"/>
              </a:rPr>
              <a:t>důvodem překladu adres je lepší využití operační paměti a zabezpečení ochrany paměti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Paměť cache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50825" y="1600200"/>
            <a:ext cx="8642350" cy="4924425"/>
          </a:xfrm>
          <a:prstGeom prst="rect">
            <a:avLst/>
          </a:prstGeom>
        </p:spPr>
        <p:txBody>
          <a:bodyPr/>
          <a:lstStyle/>
          <a:p>
            <a:pPr marL="277813" indent="-276225"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2400" dirty="0">
                <a:cs typeface="+mn-cs"/>
              </a:rPr>
              <a:t>Tyto paměti slouží jako „mezisklad“ dat mezi různě rychlými komponentami počítače</a:t>
            </a:r>
          </a:p>
          <a:p>
            <a:pPr marL="536575" lvl="1" indent="-276225"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2000" dirty="0" err="1"/>
              <a:t>Cache</a:t>
            </a:r>
            <a:r>
              <a:rPr lang="cs-CZ" sz="2000" dirty="0"/>
              <a:t> bývá dvojstupňová. Část paměti o malé kapacitě je přímo součástí procesoru a je stejně rychlá, jako vlastní procesor (značí se L1).</a:t>
            </a:r>
          </a:p>
          <a:p>
            <a:pPr marL="536575" lvl="1" indent="-276225"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2000" dirty="0"/>
              <a:t>J</a:t>
            </a:r>
            <a:r>
              <a:rPr lang="cs-CZ" sz="2000" dirty="0">
                <a:cs typeface="+mn-cs"/>
              </a:rPr>
              <a:t>ejich úkolem je zásobování jednotek mikroprocesoru daty ze sběrnice</a:t>
            </a:r>
          </a:p>
          <a:p>
            <a:pPr marL="536575" lvl="1" indent="-276225"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2000" dirty="0"/>
              <a:t>Další paměť, pomalejší, ale s větší kapacitou, je mezi procesorem a operační pamětí, dnes se již umisťuje do pouzdra s procesorem (značí se L2) a slouží </a:t>
            </a:r>
            <a:r>
              <a:rPr lang="cs-CZ" sz="2000" dirty="0">
                <a:cs typeface="+mn-cs"/>
              </a:rPr>
              <a:t>pro zrychlení přesunu dat</a:t>
            </a:r>
          </a:p>
          <a:p>
            <a:pPr marL="536575" lvl="1" indent="-276225"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2000" dirty="0"/>
              <a:t>Funkce </a:t>
            </a:r>
            <a:r>
              <a:rPr lang="cs-CZ" sz="2000" dirty="0" err="1"/>
              <a:t>cache</a:t>
            </a:r>
            <a:r>
              <a:rPr lang="cs-CZ" sz="2000" dirty="0"/>
              <a:t> se dá popsat slovy, že </a:t>
            </a:r>
            <a:r>
              <a:rPr lang="cs-CZ" sz="2000" dirty="0" err="1"/>
              <a:t>cache</a:t>
            </a:r>
            <a:r>
              <a:rPr lang="cs-CZ" sz="2000" dirty="0"/>
              <a:t> načte data ze sběrnice, ta pak čekají, až je bude mikroprocesor potřebovat, a ten si je z </a:t>
            </a:r>
            <a:r>
              <a:rPr lang="cs-CZ" sz="2000" dirty="0" err="1"/>
              <a:t>cache</a:t>
            </a:r>
            <a:r>
              <a:rPr lang="cs-CZ" sz="2000" dirty="0"/>
              <a:t> načte.</a:t>
            </a:r>
          </a:p>
          <a:p>
            <a:pPr marL="536575" lvl="1" indent="-276225"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endParaRPr lang="cs-CZ" sz="2000" dirty="0">
              <a:solidFill>
                <a:schemeClr val="tx1">
                  <a:lumMod val="65000"/>
                  <a:lumOff val="35000"/>
                </a:schemeClr>
              </a:solidFill>
              <a:cs typeface="+mn-c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Vnitřní frekvence (takt)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50825" y="1600200"/>
            <a:ext cx="8642350" cy="4924425"/>
          </a:xfrm>
          <a:prstGeom prst="rect">
            <a:avLst/>
          </a:prstGeom>
        </p:spPr>
        <p:txBody>
          <a:bodyPr/>
          <a:lstStyle/>
          <a:p>
            <a:pPr marL="274638" indent="-274638"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2400" dirty="0">
                <a:cs typeface="+mn-cs"/>
              </a:rPr>
              <a:t>Elektronické obvody potřebují taktovací impulsy, které určují jejich pracovní tempo</a:t>
            </a:r>
          </a:p>
          <a:p>
            <a:pPr marL="536575" lvl="1" indent="-263525"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2000" dirty="0">
                <a:cs typeface="+mn-cs"/>
              </a:rPr>
              <a:t>na základní desce je umístěn generátor taktů, který určuje takt pro mikroprocesor</a:t>
            </a:r>
          </a:p>
          <a:p>
            <a:pPr marL="536575" lvl="1" indent="-263525"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2000" dirty="0">
                <a:cs typeface="+mn-cs"/>
              </a:rPr>
              <a:t>z této externí frekvence je odvozena vnitřní frekvence mikroprocesoru</a:t>
            </a:r>
          </a:p>
          <a:p>
            <a:pPr marL="536575" lvl="1" indent="-263525"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2000" dirty="0">
                <a:cs typeface="+mn-cs"/>
              </a:rPr>
              <a:t>mezi externí sběrnicí a mikroprocesorem pracuje násobička, která převádí pomalejší externí takt na vyšší interní frekvenci mikroprocesoru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Prezentace FIM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celář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Motiv sady Office">
  <a:themeElements>
    <a:clrScheme name="Kancelář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celář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celář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Prezentace FIM</Template>
  <TotalTime>5445</TotalTime>
  <Words>4221</Words>
  <Application>Microsoft Office PowerPoint</Application>
  <PresentationFormat>Předvádění na obrazovce (4:3)</PresentationFormat>
  <Paragraphs>521</Paragraphs>
  <Slides>66</Slides>
  <Notes>42</Notes>
  <HiddenSlides>0</HiddenSlides>
  <MMClips>0</MMClips>
  <ScaleCrop>false</ScaleCrop>
  <HeadingPairs>
    <vt:vector size="6" baseType="variant">
      <vt:variant>
        <vt:lpstr>Použitá písma</vt:lpstr>
      </vt:variant>
      <vt:variant>
        <vt:i4>3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66</vt:i4>
      </vt:variant>
    </vt:vector>
  </HeadingPairs>
  <TitlesOfParts>
    <vt:vector size="70" baseType="lpstr">
      <vt:lpstr>Arial</vt:lpstr>
      <vt:lpstr>Comenia Sans</vt:lpstr>
      <vt:lpstr>Calibri</vt:lpstr>
      <vt:lpstr>Prezentace FIM</vt:lpstr>
      <vt:lpstr>Vlastnosti mikroprocesorů</vt:lpstr>
      <vt:lpstr>Vlastnosti mikroprocesorů</vt:lpstr>
      <vt:lpstr>Vnitřní šířka mikroprocesoru</vt:lpstr>
      <vt:lpstr>Vnitřní šířka mikroprocesoru</vt:lpstr>
      <vt:lpstr>Instrukční sada</vt:lpstr>
      <vt:lpstr>Systém přerušení</vt:lpstr>
      <vt:lpstr>Správa paměti</vt:lpstr>
      <vt:lpstr>Paměť cache</vt:lpstr>
      <vt:lpstr>Vnitřní frekvence (takt)</vt:lpstr>
      <vt:lpstr>Vnitřní frekvence (takt)</vt:lpstr>
      <vt:lpstr>Vnější (externí) frekvence</vt:lpstr>
      <vt:lpstr>Počet jader</vt:lpstr>
      <vt:lpstr>Komunikace s okolím</vt:lpstr>
      <vt:lpstr>Patice pro mikroprocesory Intel</vt:lpstr>
      <vt:lpstr>Patice pro mikroprocesory Intel</vt:lpstr>
      <vt:lpstr>Patice pro mikroprocesory Intel</vt:lpstr>
      <vt:lpstr>Patice pro mikroprocesory Intel</vt:lpstr>
      <vt:lpstr>Patice pro mikroprocesory Intel</vt:lpstr>
      <vt:lpstr>Patice pro mikroprocesory Intel</vt:lpstr>
      <vt:lpstr>Patice pro mikroprocesory AMD</vt:lpstr>
      <vt:lpstr>Patice pro mikroprocesory AMD</vt:lpstr>
      <vt:lpstr>Mikroarchitektura procesorů</vt:lpstr>
      <vt:lpstr>Architektura mikroprocesorů Intel </vt:lpstr>
      <vt:lpstr>NetBurst</vt:lpstr>
      <vt:lpstr>Intel Core Duo</vt:lpstr>
      <vt:lpstr>Intel Core Duo</vt:lpstr>
      <vt:lpstr>Intel NEHALEM</vt:lpstr>
      <vt:lpstr>Intel NEHALEM</vt:lpstr>
      <vt:lpstr>Intel NEHALEM</vt:lpstr>
      <vt:lpstr>Intel Sandy Bridge</vt:lpstr>
      <vt:lpstr>Intel Sandy Bridge</vt:lpstr>
      <vt:lpstr>Intel Sandy Bridge</vt:lpstr>
      <vt:lpstr>Intel Sandy Bridge</vt:lpstr>
      <vt:lpstr>Intel Ivy Bridge </vt:lpstr>
      <vt:lpstr>Intel Ivy Bridge </vt:lpstr>
      <vt:lpstr>Intel Haswell</vt:lpstr>
      <vt:lpstr>Intel Haswell</vt:lpstr>
      <vt:lpstr>Intel Broadwell</vt:lpstr>
      <vt:lpstr>Intel Broadwell</vt:lpstr>
      <vt:lpstr>Intel Skylake</vt:lpstr>
      <vt:lpstr>Intel Skylake</vt:lpstr>
      <vt:lpstr>Intel Kaby Lake</vt:lpstr>
      <vt:lpstr>Intel Kaby Lake</vt:lpstr>
      <vt:lpstr>Používané technologie v Intel CPU - 1</vt:lpstr>
      <vt:lpstr>Používané technologie v Intel CPU - 2</vt:lpstr>
      <vt:lpstr>Doporučené notebookové procesory Intel</vt:lpstr>
      <vt:lpstr>Architektura AMD </vt:lpstr>
      <vt:lpstr>Architektura AMD </vt:lpstr>
      <vt:lpstr>Architektura AMD </vt:lpstr>
      <vt:lpstr>AMD Phenom  </vt:lpstr>
      <vt:lpstr>AMD Phenom - Architektura  </vt:lpstr>
      <vt:lpstr>AMD Phenom – klíčové vlastnosti</vt:lpstr>
      <vt:lpstr>AMD Bobcat</vt:lpstr>
      <vt:lpstr>AMD Bulldozer</vt:lpstr>
      <vt:lpstr>AMD Bulldozer</vt:lpstr>
      <vt:lpstr>AMD Bulldozer</vt:lpstr>
      <vt:lpstr>AMD Bulldozer</vt:lpstr>
      <vt:lpstr>AMD Zen</vt:lpstr>
      <vt:lpstr>AMD Zen</vt:lpstr>
      <vt:lpstr>AMD Zen</vt:lpstr>
      <vt:lpstr>AMD Zen</vt:lpstr>
      <vt:lpstr>AMD Zen</vt:lpstr>
      <vt:lpstr>Doporučené procesory AMD</vt:lpstr>
      <vt:lpstr>AMD Ryzen 7000</vt:lpstr>
      <vt:lpstr>Přehledy a testy procesorů</vt:lpstr>
      <vt:lpstr>Děkuji za pozornost…</vt:lpstr>
    </vt:vector>
  </TitlesOfParts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Univerzita Hradec Králové</dc:title>
  <dc:creator>Josef Horálek</dc:creator>
  <cp:lastModifiedBy>Mikulecký Peter</cp:lastModifiedBy>
  <cp:revision>294</cp:revision>
  <dcterms:created xsi:type="dcterms:W3CDTF">2010-10-22T07:36:49Z</dcterms:created>
  <dcterms:modified xsi:type="dcterms:W3CDTF">2023-03-13T09:17:58Z</dcterms:modified>
</cp:coreProperties>
</file>